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</p:sldIdLst>
  <p:sldSz cy="5143500" cx="9144000"/>
  <p:notesSz cx="6858000" cy="9144000"/>
  <p:embeddedFontLst>
    <p:embeddedFont>
      <p:font typeface="Proxima Nova"/>
      <p:regular r:id="rId57"/>
      <p:bold r:id="rId58"/>
      <p:italic r:id="rId59"/>
      <p:boldItalic r:id="rId60"/>
    </p:embeddedFont>
    <p:embeddedFont>
      <p:font typeface="Lato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805BFAD-C2C1-457D-B911-10F8059FFF54}">
  <a:tblStyle styleId="{F805BFAD-C2C1-457D-B911-10F8059FFF5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Lato-bold.fntdata"/><Relationship Id="rId61" Type="http://schemas.openxmlformats.org/officeDocument/2006/relationships/font" Target="fonts/Lato-regular.fntdata"/><Relationship Id="rId20" Type="http://schemas.openxmlformats.org/officeDocument/2006/relationships/slide" Target="slides/slide14.xml"/><Relationship Id="rId64" Type="http://schemas.openxmlformats.org/officeDocument/2006/relationships/font" Target="fonts/Lato-boldItalic.fntdata"/><Relationship Id="rId63" Type="http://schemas.openxmlformats.org/officeDocument/2006/relationships/font" Target="fonts/Lato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ProximaNova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ProximaNova-regular.fntdata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ProximaNova-italic.fntdata"/><Relationship Id="rId14" Type="http://schemas.openxmlformats.org/officeDocument/2006/relationships/slide" Target="slides/slide8.xml"/><Relationship Id="rId58" Type="http://schemas.openxmlformats.org/officeDocument/2006/relationships/font" Target="fonts/ProximaNova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2edf518596_0_1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2edf518596_0_1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576237f3bf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576237f3bf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Verification: Compilation in Quartus and Simulation in ModelSim with a standard testbench setup shown above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5bca1eebaa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5bca1eebaa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Testbench for two 3-word packets, shows proper function on a small word and zero deadcycles between packets.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76237f3b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76237f3b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Testbench for two 3-word packets, shows proper function on a small word and zero deadcycles between packets.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2edf518596_0_1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2edf518596_0_1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2edf518596_0_1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2edf518596_0_1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Larger simulation. 2 9-word packets shows the </a:t>
            </a:r>
            <a:r>
              <a:rPr lang="en-GB"/>
              <a:t>repeating</a:t>
            </a:r>
            <a:r>
              <a:rPr lang="en-GB"/>
              <a:t> pattern of the FSM and zero deadcycles between words.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5bca1eebaa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5bca1eebaa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Larger simulation. 2 9-word packets shows the repeating pattern of the FSM and zero deadcycles between words.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5728e1ae8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5728e1ae8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 level module diagram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76237f3bf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576237f3bf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valid and ready, theres a valid new_word. If that is a first or last word that info is stored in first/last_word_r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2edf518596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2edf518596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LEFT</a:t>
            </a:r>
            <a:r>
              <a:rPr lang="en-GB">
                <a:solidFill>
                  <a:schemeClr val="dk1"/>
                </a:solidFill>
              </a:rPr>
              <a:t>: Word_a select. Concatenation brackets used to keep circuit small, but would be implemented as 38 muxes of varying sizes.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RIGHT: if there is a new valid word, store the first 6 bits for the carry-over bits on the next word.</a:t>
            </a:r>
            <a:r>
              <a:rPr lang="en-GB"/>
              <a:t>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37c21128e6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37c21128e6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TOP: num_values_a select. If the current word has 0,1, or 2 carry-over bits the number of values is 4, otherwise its in one of the other states and is 5.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BOTTOM: If the current state is WAIT, and sop_in is low, there is no packet being processed and its equal to zero otherwise its equal to one.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Goodmorning, my name is George Beatty. My task was to design a serializer module. Thank you for the opportunity to present my design this morning.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37c21128e6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37c21128e6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BOTTOM: first,last, and new_word_r are pipelined to the next stage.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edf51859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2edf51859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BOTTOM: new_word_a immediately passed to new_word_s register.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TOP: If there is a new, valid word and a packet is being processed, the serializer will accept the word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37c21128e6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37c21128e6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TOP: value_counter circuit, If accept_word, the counter is reset. If the counter has not reached count_end the counter increments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2edf518596_0_1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2edf518596_0_1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TOP: temp_word circuit, if accept_word the current word is stored in temp_word. If the counter hasn’t been reached, temp_word is right shifted 7 bits.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2edf518596_0_1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2edf518596_0_1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TOP: first_value_flag circuit, if a word is accepted, first_word_a is stored, if the counter is going and is equal to its second to last value, its reset to zero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BOTTOM: the output first value is high when first_value_flag is high and the counter is equal to zero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2edf518596_0_1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2edf518596_0_1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TOP: same as first_values_flag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BOTTOM: same as first, except value_counter has to be on its second to last value. 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5728e1ae85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5728e1ae8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2edf518596_0_1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2edf518596_0_1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 missed sop_in would result in losing a word, the module would not process a word that didn’t have the sop_in.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 missed eop_in would result in a double sop_in. A double sop_in would just set the sop_out flag high for the first value of that word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 double eop_in would end the current packet. The module would not output anything until a new packet arrives.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5728e1ae85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5728e1ae85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Wanted to get some timing/critical path estimates. Compiled the design in Quartus Light.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first pipelined version was too large for the chosen FPGA. Decided to try and design a smaller implementation.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11 fewer registers, 14 more ALMs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2edf518596_0_1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2edf518596_0_1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Next was testing the speed of the design. Created the clock constraints above.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5728e1ae8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5728e1ae8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My discussion topics today are outlined on the agenda, a brief overview of the module specification, my design assumptions, </a:t>
            </a:r>
            <a:r>
              <a:rPr lang="en-GB"/>
              <a:t>implementation</a:t>
            </a:r>
            <a:r>
              <a:rPr lang="en-GB"/>
              <a:t> and verification strategy, circuit architecture, error mitigation, timing and resource usage analysis, and a parameterized version of the design. 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2edf518596_0_1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2edf518596_0_1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module passed setup time in all performance corners.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Smallest slack in Slow 1100 mV 0C corner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2edf518596_0_1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2edf518596_0_1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Hold time violation in the Fast 1100 mV 0C model.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Could be solved by combining the </a:t>
            </a:r>
            <a:r>
              <a:rPr lang="en-GB"/>
              <a:t>receiver</a:t>
            </a:r>
            <a:r>
              <a:rPr lang="en-GB"/>
              <a:t>.sv and allocate.sv. OR add buffering. 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2edf518596_0_1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2edf518596_0_1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That concludes my presentation. I’d be happy to answer any questions you have, and I’d also appreciate any feedback.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2edf518596_0_1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2edf518596_0_1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2edf518596_0_1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2edf518596_0_1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2edf518596_0_1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2edf518596_0_1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2edf518596_0_1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2edf518596_0_1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2edf518596_0_1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2edf518596_0_1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37c21128e6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37c21128e6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Demonstrates why the packet_in_progress flag is assigned with the and gate. The signal temporarily goes low in-between packets if the sop_in logic isn’t included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5728e1ae8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5728e1ae8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5728e1ae85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5728e1ae85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Brief</a:t>
            </a:r>
            <a:r>
              <a:rPr lang="en-GB"/>
              <a:t> Summary of the project in case anyone in the audience is not familiar with the module.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project specification described a ….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5728e1ae85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5728e1ae85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5bca1eebaa_0_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5bca1eebaa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5bca1eebaa_0_8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5bca1eebaa_0_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5bca1eebaa_0_8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5bca1eebaa_0_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5bca1eebaa_0_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5bca1eebaa_0_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5bca1eebaa_0_9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5bca1eebaa_0_9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25bca1eebaa_0_10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25bca1eebaa_0_1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25bca1eebaa_0_1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25bca1eebaa_0_1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25bca1eebaa_0_1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25bca1eebaa_0_1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25bca1eebaa_0_1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25bca1eebaa_0_1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576237f3bf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576237f3bf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Clarify terminology before moving forward. Packet is a group of words. One word is 32-bits, and a value is a seven bit output from that word.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25bca1eebaa_0_1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25bca1eebaa_0_1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576237f3bf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576237f3bf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of proper operation from the specifications document. Point out the change in the number of carry-over bits and the number of values per word.</a:t>
            </a:r>
            <a:endParaRPr>
              <a:highlight>
                <a:schemeClr val="accent4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5728e1ae8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5728e1ae8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My main assumption is that the ready/valid coms work properly, no skipped words. Missed eop_in/sop_in.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damage is mitigated, but there is potential for data loss and improper outputs.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5728e1ae85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5728e1ae85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Initial Design stages. Began by figuring out the pattern of carry-over bits and the number of packets per word. Developed an FSM to describe the behavior.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5728e1ae85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5728e1ae85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 level description of the functions of each module in the design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Relationship Id="rId4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Relationship Id="rId4" Type="http://schemas.openxmlformats.org/officeDocument/2006/relationships/image" Target="../media/image28.png"/><Relationship Id="rId5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Relationship Id="rId4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Relationship Id="rId4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Preface</a:t>
            </a:r>
            <a:endParaRPr sz="4000"/>
          </a:p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Context for figures and my discussion points for the presentation are in the </a:t>
            </a:r>
            <a:r>
              <a:rPr lang="en-GB"/>
              <a:t>speaker's</a:t>
            </a:r>
            <a:r>
              <a:rPr lang="en-GB"/>
              <a:t> notes.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820">
                <a:latin typeface="Lato"/>
                <a:ea typeface="Lato"/>
                <a:cs typeface="Lato"/>
                <a:sym typeface="Lato"/>
              </a:rPr>
              <a:t>3.3</a:t>
            </a:r>
            <a:r>
              <a:rPr b="1" lang="en-GB" sz="2820"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GB" sz="2820">
                <a:latin typeface="Lato"/>
                <a:ea typeface="Lato"/>
                <a:cs typeface="Lato"/>
                <a:sym typeface="Lato"/>
              </a:rPr>
              <a:t>Design + Verification</a:t>
            </a:r>
            <a:r>
              <a:rPr b="1" lang="en-GB" sz="2820">
                <a:latin typeface="Lato"/>
                <a:ea typeface="Lato"/>
                <a:cs typeface="Lato"/>
                <a:sym typeface="Lato"/>
              </a:rPr>
              <a:t> </a:t>
            </a:r>
            <a:endParaRPr b="1" sz="282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0250" y="2724925"/>
            <a:ext cx="6892676" cy="228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4" y="1017721"/>
            <a:ext cx="4863843" cy="253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820">
                <a:latin typeface="Lato"/>
                <a:ea typeface="Lato"/>
                <a:cs typeface="Lato"/>
                <a:sym typeface="Lato"/>
              </a:rPr>
              <a:t>3.4 Design + Verification </a:t>
            </a:r>
            <a:endParaRPr b="1" sz="282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3621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820">
                <a:latin typeface="Lato"/>
                <a:ea typeface="Lato"/>
                <a:cs typeface="Lato"/>
                <a:sym typeface="Lato"/>
              </a:rPr>
              <a:t>3.4</a:t>
            </a:r>
            <a:r>
              <a:rPr b="1" lang="en-GB" sz="2820"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GB" sz="2820">
                <a:latin typeface="Lato"/>
                <a:ea typeface="Lato"/>
                <a:cs typeface="Lato"/>
                <a:sym typeface="Lato"/>
              </a:rPr>
              <a:t>Design + Verification</a:t>
            </a:r>
            <a:r>
              <a:rPr b="1" lang="en-GB" sz="2820">
                <a:latin typeface="Lato"/>
                <a:ea typeface="Lato"/>
                <a:cs typeface="Lato"/>
                <a:sym typeface="Lato"/>
              </a:rPr>
              <a:t> </a:t>
            </a:r>
            <a:endParaRPr b="1" sz="282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362113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4"/>
          <p:cNvSpPr/>
          <p:nvPr/>
        </p:nvSpPr>
        <p:spPr>
          <a:xfrm>
            <a:off x="3597575" y="2986850"/>
            <a:ext cx="5435700" cy="606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4"/>
          <p:cNvSpPr/>
          <p:nvPr/>
        </p:nvSpPr>
        <p:spPr>
          <a:xfrm>
            <a:off x="2435900" y="2058975"/>
            <a:ext cx="6736200" cy="306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820"/>
              <a:t>1. Design and Verification </a:t>
            </a:r>
            <a:endParaRPr b="1" sz="2820"/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25" y="1013213"/>
            <a:ext cx="8781000" cy="3117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820">
                <a:latin typeface="Lato"/>
                <a:ea typeface="Lato"/>
                <a:cs typeface="Lato"/>
                <a:sym typeface="Lato"/>
              </a:rPr>
              <a:t>3.5</a:t>
            </a:r>
            <a:r>
              <a:rPr b="1" lang="en-GB" sz="2820"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GB" sz="2820">
                <a:latin typeface="Lato"/>
                <a:ea typeface="Lato"/>
                <a:cs typeface="Lato"/>
                <a:sym typeface="Lato"/>
              </a:rPr>
              <a:t>Design + Verification</a:t>
            </a:r>
            <a:endParaRPr b="1" sz="282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309458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6"/>
          <p:cNvSpPr/>
          <p:nvPr/>
        </p:nvSpPr>
        <p:spPr>
          <a:xfrm>
            <a:off x="1953750" y="3059900"/>
            <a:ext cx="7152600" cy="467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6"/>
          <p:cNvSpPr/>
          <p:nvPr/>
        </p:nvSpPr>
        <p:spPr>
          <a:xfrm>
            <a:off x="7930150" y="2227025"/>
            <a:ext cx="774600" cy="1169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6"/>
          <p:cNvSpPr/>
          <p:nvPr/>
        </p:nvSpPr>
        <p:spPr>
          <a:xfrm>
            <a:off x="1991400" y="1804963"/>
            <a:ext cx="7152600" cy="467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820">
                <a:latin typeface="Lato"/>
                <a:ea typeface="Lato"/>
                <a:cs typeface="Lato"/>
                <a:sym typeface="Lato"/>
              </a:rPr>
              <a:t>3.5 Design + Verification</a:t>
            </a:r>
            <a:endParaRPr b="1" sz="282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3094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820">
                <a:latin typeface="Lato"/>
                <a:ea typeface="Lato"/>
                <a:cs typeface="Lato"/>
                <a:sym typeface="Lato"/>
              </a:rPr>
              <a:t>4.0 </a:t>
            </a:r>
            <a:r>
              <a:rPr b="1" lang="en-GB" sz="2820">
                <a:latin typeface="Lato"/>
                <a:ea typeface="Lato"/>
                <a:cs typeface="Lato"/>
                <a:sym typeface="Lato"/>
              </a:rPr>
              <a:t>Architecture: data_unpack.sv</a:t>
            </a:r>
            <a:endParaRPr b="1" sz="282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5" name="Google Shape;1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625" y="1017725"/>
            <a:ext cx="7258746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820">
                <a:latin typeface="Lato"/>
                <a:ea typeface="Lato"/>
                <a:cs typeface="Lato"/>
                <a:sym typeface="Lato"/>
              </a:rPr>
              <a:t>4.1 </a:t>
            </a:r>
            <a:r>
              <a:rPr b="1" lang="en-GB" sz="2820">
                <a:latin typeface="Lato"/>
                <a:ea typeface="Lato"/>
                <a:cs typeface="Lato"/>
                <a:sym typeface="Lato"/>
              </a:rPr>
              <a:t>Architecture: </a:t>
            </a:r>
            <a:r>
              <a:rPr b="1" lang="en-GB" sz="2820">
                <a:latin typeface="Lato"/>
                <a:ea typeface="Lato"/>
                <a:cs typeface="Lato"/>
                <a:sym typeface="Lato"/>
              </a:rPr>
              <a:t>receiver</a:t>
            </a:r>
            <a:r>
              <a:rPr b="1" lang="en-GB" sz="2820">
                <a:latin typeface="Lato"/>
                <a:ea typeface="Lato"/>
                <a:cs typeface="Lato"/>
                <a:sym typeface="Lato"/>
              </a:rPr>
              <a:t>.sv</a:t>
            </a:r>
            <a:endParaRPr b="1" sz="282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1" name="Google Shape;1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775" y="1017725"/>
            <a:ext cx="71464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Store carry bits for </a:t>
            </a:r>
            <a:r>
              <a:rPr lang="en-GB"/>
              <a:t>next</a:t>
            </a:r>
            <a:r>
              <a:rPr lang="en-GB"/>
              <a:t> word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Append carry bits to current word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State of module, processing a packet or not.</a:t>
            </a:r>
            <a:endParaRPr/>
          </a:p>
        </p:txBody>
      </p:sp>
      <p:sp>
        <p:nvSpPr>
          <p:cNvPr id="187" name="Google Shape;18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820">
                <a:latin typeface="Lato"/>
                <a:ea typeface="Lato"/>
                <a:cs typeface="Lato"/>
                <a:sym typeface="Lato"/>
              </a:rPr>
              <a:t>4</a:t>
            </a:r>
            <a:r>
              <a:rPr b="1" lang="en-GB" sz="2820">
                <a:latin typeface="Lato"/>
                <a:ea typeface="Lato"/>
                <a:cs typeface="Lato"/>
                <a:sym typeface="Lato"/>
              </a:rPr>
              <a:t>.2 Architecture: allocate.sv</a:t>
            </a:r>
            <a:endParaRPr b="1" sz="282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575" y="2571750"/>
            <a:ext cx="5962000" cy="243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7575" y="1226723"/>
            <a:ext cx="4987225" cy="155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820">
                <a:latin typeface="Lato"/>
                <a:ea typeface="Lato"/>
                <a:cs typeface="Lato"/>
                <a:sym typeface="Lato"/>
              </a:rPr>
              <a:t>4.4 Architecture: allocate.sv</a:t>
            </a:r>
            <a:endParaRPr b="1" sz="282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5" name="Google Shape;19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350" y="2149050"/>
            <a:ext cx="5978624" cy="157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2650" y="3772325"/>
            <a:ext cx="5500024" cy="105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Determine number of values in the current word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State of module, processing a packet or not.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100">
                <a:latin typeface="Lato"/>
                <a:ea typeface="Lato"/>
                <a:cs typeface="Lato"/>
                <a:sym typeface="Lato"/>
              </a:rPr>
              <a:t>Serializer Module</a:t>
            </a:r>
            <a:endParaRPr b="1" sz="5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GB" sz="2860">
                <a:latin typeface="Lato"/>
                <a:ea typeface="Lato"/>
                <a:cs typeface="Lato"/>
                <a:sym typeface="Lato"/>
              </a:rPr>
              <a:t>George Beatty</a:t>
            </a:r>
            <a:endParaRPr sz="118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820">
                <a:latin typeface="Lato"/>
                <a:ea typeface="Lato"/>
                <a:cs typeface="Lato"/>
                <a:sym typeface="Lato"/>
              </a:rPr>
              <a:t>4.5 Architecture: allocate.sv</a:t>
            </a:r>
            <a:endParaRPr b="1" sz="282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3" name="Google Shape;2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850" y="1473325"/>
            <a:ext cx="7568051" cy="3573374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Pass first, last, and new word flags to the serializer.sv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Should the serializer process the current word?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Pass the new_word flag</a:t>
            </a:r>
            <a:endParaRPr/>
          </a:p>
        </p:txBody>
      </p:sp>
      <p:sp>
        <p:nvSpPr>
          <p:cNvPr id="210" name="Google Shape;21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820">
                <a:latin typeface="Lato"/>
                <a:ea typeface="Lato"/>
                <a:cs typeface="Lato"/>
                <a:sym typeface="Lato"/>
              </a:rPr>
              <a:t>4</a:t>
            </a:r>
            <a:r>
              <a:rPr b="1" lang="en-GB" sz="2820">
                <a:latin typeface="Lato"/>
                <a:ea typeface="Lato"/>
                <a:cs typeface="Lato"/>
                <a:sym typeface="Lato"/>
              </a:rPr>
              <a:t>.6 Architecture: serializer.sv</a:t>
            </a:r>
            <a:endParaRPr b="1" sz="282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1" name="Google Shape;2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4100" y="3323000"/>
            <a:ext cx="4155500" cy="15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2050" y="2186075"/>
            <a:ext cx="4479599" cy="86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</a:t>
            </a:r>
            <a:r>
              <a:rPr lang="en-GB"/>
              <a:t>utput value counter</a:t>
            </a:r>
            <a:endParaRPr/>
          </a:p>
        </p:txBody>
      </p:sp>
      <p:sp>
        <p:nvSpPr>
          <p:cNvPr id="218" name="Google Shape;21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820">
                <a:latin typeface="Lato"/>
                <a:ea typeface="Lato"/>
                <a:cs typeface="Lato"/>
                <a:sym typeface="Lato"/>
              </a:rPr>
              <a:t>4.7 Architecture: serializer.sv</a:t>
            </a:r>
            <a:endParaRPr b="1" sz="282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9" name="Google Shape;2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450" y="1507025"/>
            <a:ext cx="6905776" cy="306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8450" y="3364778"/>
            <a:ext cx="4865551" cy="164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Store and iterate on accepted word</a:t>
            </a:r>
            <a:endParaRPr/>
          </a:p>
        </p:txBody>
      </p:sp>
      <p:sp>
        <p:nvSpPr>
          <p:cNvPr id="226" name="Google Shape;22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820">
                <a:latin typeface="Lato"/>
                <a:ea typeface="Lato"/>
                <a:cs typeface="Lato"/>
                <a:sym typeface="Lato"/>
              </a:rPr>
              <a:t>4</a:t>
            </a:r>
            <a:r>
              <a:rPr b="1" lang="en-GB" sz="2820">
                <a:latin typeface="Lato"/>
                <a:ea typeface="Lato"/>
                <a:cs typeface="Lato"/>
                <a:sym typeface="Lato"/>
              </a:rPr>
              <a:t>.8 Architecture: serializer.sv</a:t>
            </a:r>
            <a:endParaRPr b="1" sz="282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7" name="Google Shape;22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002" y="1820548"/>
            <a:ext cx="7100002" cy="243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966950"/>
            <a:ext cx="4297074" cy="6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820">
                <a:latin typeface="Lato"/>
                <a:ea typeface="Lato"/>
                <a:cs typeface="Lato"/>
                <a:sym typeface="Lato"/>
              </a:rPr>
              <a:t>4</a:t>
            </a:r>
            <a:r>
              <a:rPr b="1" lang="en-GB" sz="2820">
                <a:latin typeface="Lato"/>
                <a:ea typeface="Lato"/>
                <a:cs typeface="Lato"/>
                <a:sym typeface="Lato"/>
              </a:rPr>
              <a:t>.9 Architecture: serializer.sv</a:t>
            </a:r>
            <a:endParaRPr b="1" sz="282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4" name="Google Shape;23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11163"/>
            <a:ext cx="8839204" cy="249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4050" y="3899245"/>
            <a:ext cx="5082049" cy="9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6"/>
          <p:cNvSpPr txBox="1"/>
          <p:nvPr>
            <p:ph idx="1" type="body"/>
          </p:nvPr>
        </p:nvSpPr>
        <p:spPr>
          <a:xfrm>
            <a:off x="311700" y="1152475"/>
            <a:ext cx="2530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Set flag high while word is being processed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Value set high for the first/last output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820">
                <a:latin typeface="Lato"/>
                <a:ea typeface="Lato"/>
                <a:cs typeface="Lato"/>
                <a:sym typeface="Lato"/>
              </a:rPr>
              <a:t>4.10 Architecture: serializer.sv</a:t>
            </a:r>
            <a:endParaRPr b="1" sz="282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82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82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2" name="Google Shape;24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950" y="1152475"/>
            <a:ext cx="8839204" cy="2650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225" y="3802500"/>
            <a:ext cx="7096751" cy="10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7"/>
          <p:cNvSpPr txBox="1"/>
          <p:nvPr>
            <p:ph idx="1" type="body"/>
          </p:nvPr>
        </p:nvSpPr>
        <p:spPr>
          <a:xfrm>
            <a:off x="311700" y="1152475"/>
            <a:ext cx="2530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Set flag high while word is being processed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Value set high for the first/last output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820">
                <a:latin typeface="Lato"/>
                <a:ea typeface="Lato"/>
                <a:cs typeface="Lato"/>
                <a:sym typeface="Lato"/>
              </a:rPr>
              <a:t>5.0 </a:t>
            </a:r>
            <a:r>
              <a:rPr b="1" lang="en-GB" sz="2820">
                <a:latin typeface="Lato"/>
                <a:ea typeface="Lato"/>
                <a:cs typeface="Lato"/>
                <a:sym typeface="Lato"/>
              </a:rPr>
              <a:t>Error Mitigation</a:t>
            </a:r>
            <a:endParaRPr b="1" sz="282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38"/>
          <p:cNvSpPr txBox="1"/>
          <p:nvPr/>
        </p:nvSpPr>
        <p:spPr>
          <a:xfrm>
            <a:off x="536775" y="1099750"/>
            <a:ext cx="63654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-GB" sz="2000">
                <a:latin typeface="Lato"/>
                <a:ea typeface="Lato"/>
                <a:cs typeface="Lato"/>
                <a:sym typeface="Lato"/>
              </a:rPr>
              <a:t>New_word signal </a:t>
            </a:r>
            <a:r>
              <a:rPr lang="en-GB" sz="2000">
                <a:latin typeface="Lato"/>
                <a:ea typeface="Lato"/>
                <a:cs typeface="Lato"/>
                <a:sym typeface="Lato"/>
              </a:rPr>
              <a:t>propagates</a:t>
            </a:r>
            <a:r>
              <a:rPr lang="en-GB" sz="2000">
                <a:latin typeface="Lato"/>
                <a:ea typeface="Lato"/>
                <a:cs typeface="Lato"/>
                <a:sym typeface="Lato"/>
              </a:rPr>
              <a:t> with the valid word</a:t>
            </a:r>
            <a:r>
              <a:rPr lang="en-GB" sz="2000">
                <a:latin typeface="Lato"/>
                <a:ea typeface="Lato"/>
                <a:cs typeface="Lato"/>
                <a:sym typeface="Lato"/>
              </a:rPr>
              <a:t> 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1" name="Google Shape;25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663" y="1683350"/>
            <a:ext cx="5966677" cy="314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820">
                <a:latin typeface="Lato"/>
                <a:ea typeface="Lato"/>
                <a:cs typeface="Lato"/>
                <a:sym typeface="Lato"/>
              </a:rPr>
              <a:t>5</a:t>
            </a:r>
            <a:r>
              <a:rPr b="1" lang="en-GB" sz="2820">
                <a:latin typeface="Lato"/>
                <a:ea typeface="Lato"/>
                <a:cs typeface="Lato"/>
                <a:sym typeface="Lato"/>
              </a:rPr>
              <a:t>.1 Error Mitigation</a:t>
            </a:r>
            <a:endParaRPr b="1" sz="282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39"/>
          <p:cNvSpPr txBox="1"/>
          <p:nvPr/>
        </p:nvSpPr>
        <p:spPr>
          <a:xfrm>
            <a:off x="311700" y="1125950"/>
            <a:ext cx="3484200" cy="22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-GB" sz="2000">
                <a:latin typeface="Lato"/>
                <a:ea typeface="Lato"/>
                <a:cs typeface="Lato"/>
                <a:sym typeface="Lato"/>
              </a:rPr>
              <a:t>Tolerant ready/valid communication protocol 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8" name="Google Shape;25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1750" y="184800"/>
            <a:ext cx="4581099" cy="232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507425"/>
            <a:ext cx="8161150" cy="245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820">
                <a:latin typeface="Lato"/>
                <a:ea typeface="Lato"/>
                <a:cs typeface="Lato"/>
                <a:sym typeface="Lato"/>
              </a:rPr>
              <a:t>6.0 </a:t>
            </a:r>
            <a:r>
              <a:rPr b="1" lang="en-GB" sz="2820">
                <a:latin typeface="Lato"/>
                <a:ea typeface="Lato"/>
                <a:cs typeface="Lato"/>
                <a:sym typeface="Lato"/>
              </a:rPr>
              <a:t>Final Design Characteristics</a:t>
            </a:r>
            <a:endParaRPr b="1" sz="282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" name="Google Shape;265;p40"/>
          <p:cNvSpPr txBox="1"/>
          <p:nvPr>
            <p:ph idx="1" type="body"/>
          </p:nvPr>
        </p:nvSpPr>
        <p:spPr>
          <a:xfrm>
            <a:off x="5866688" y="907050"/>
            <a:ext cx="164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u="sng">
                <a:solidFill>
                  <a:schemeClr val="accent2"/>
                </a:solidFill>
              </a:rPr>
              <a:t>Pipelined V2</a:t>
            </a:r>
            <a:endParaRPr b="1" u="sng">
              <a:solidFill>
                <a:schemeClr val="accent2"/>
              </a:solidFill>
            </a:endParaRPr>
          </a:p>
        </p:txBody>
      </p:sp>
      <p:pic>
        <p:nvPicPr>
          <p:cNvPr id="266" name="Google Shape;266;p40"/>
          <p:cNvPicPr preferRelativeResize="0"/>
          <p:nvPr/>
        </p:nvPicPr>
        <p:blipFill rotWithShape="1">
          <a:blip r:embed="rId3">
            <a:alphaModFix/>
          </a:blip>
          <a:srcRect b="5442" l="0" r="3484" t="12845"/>
          <a:stretch/>
        </p:blipFill>
        <p:spPr>
          <a:xfrm>
            <a:off x="4446925" y="1379262"/>
            <a:ext cx="4488050" cy="171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0"/>
          <p:cNvPicPr preferRelativeResize="0"/>
          <p:nvPr/>
        </p:nvPicPr>
        <p:blipFill rotWithShape="1">
          <a:blip r:embed="rId4">
            <a:alphaModFix/>
          </a:blip>
          <a:srcRect b="0" l="0" r="0" t="12095"/>
          <a:stretch/>
        </p:blipFill>
        <p:spPr>
          <a:xfrm>
            <a:off x="-69825" y="1364500"/>
            <a:ext cx="4529500" cy="174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0"/>
          <p:cNvSpPr txBox="1"/>
          <p:nvPr>
            <p:ph idx="1" type="body"/>
          </p:nvPr>
        </p:nvSpPr>
        <p:spPr>
          <a:xfrm>
            <a:off x="1370663" y="907050"/>
            <a:ext cx="164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u="sng">
                <a:solidFill>
                  <a:schemeClr val="accent2"/>
                </a:solidFill>
              </a:rPr>
              <a:t>Pipelined V1</a:t>
            </a:r>
            <a:endParaRPr b="1" u="sng">
              <a:solidFill>
                <a:schemeClr val="accent2"/>
              </a:solidFill>
            </a:endParaRPr>
          </a:p>
        </p:txBody>
      </p:sp>
      <p:pic>
        <p:nvPicPr>
          <p:cNvPr id="269" name="Google Shape;26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6513" y="3310375"/>
            <a:ext cx="4810975" cy="15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0"/>
          <p:cNvSpPr txBox="1"/>
          <p:nvPr>
            <p:ph idx="1" type="body"/>
          </p:nvPr>
        </p:nvSpPr>
        <p:spPr>
          <a:xfrm>
            <a:off x="935271" y="3795463"/>
            <a:ext cx="106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u="sng">
                <a:solidFill>
                  <a:schemeClr val="accent2"/>
                </a:solidFill>
              </a:rPr>
              <a:t>Current</a:t>
            </a:r>
            <a:endParaRPr b="1" u="sng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820">
                <a:latin typeface="Lato"/>
                <a:ea typeface="Lato"/>
                <a:cs typeface="Lato"/>
                <a:sym typeface="Lato"/>
              </a:rPr>
              <a:t>6.1 </a:t>
            </a:r>
            <a:r>
              <a:rPr b="1" lang="en-GB" sz="2820">
                <a:latin typeface="Lato"/>
                <a:ea typeface="Lato"/>
                <a:cs typeface="Lato"/>
                <a:sym typeface="Lato"/>
              </a:rPr>
              <a:t>Final Design Characteristics</a:t>
            </a:r>
            <a:endParaRPr b="1" sz="282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6" name="Google Shape;276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000" y="1115387"/>
            <a:ext cx="8042000" cy="34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229025" y="2194350"/>
            <a:ext cx="4045200" cy="7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Agenda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" name="Google Shape;72;p15"/>
          <p:cNvSpPr txBox="1"/>
          <p:nvPr>
            <p:ph idx="2" type="body"/>
          </p:nvPr>
        </p:nvSpPr>
        <p:spPr>
          <a:xfrm>
            <a:off x="4939500" y="724200"/>
            <a:ext cx="4204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Lato"/>
              <a:buAutoNum type="arabicPeriod"/>
            </a:pPr>
            <a:r>
              <a:rPr lang="en-GB" sz="2500">
                <a:latin typeface="Lato"/>
                <a:ea typeface="Lato"/>
                <a:cs typeface="Lato"/>
                <a:sym typeface="Lato"/>
              </a:rPr>
              <a:t>Module Specification</a:t>
            </a:r>
            <a:endParaRPr sz="2500">
              <a:latin typeface="Lato"/>
              <a:ea typeface="Lato"/>
              <a:cs typeface="Lato"/>
              <a:sym typeface="Lato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Lato"/>
              <a:buAutoNum type="arabicPeriod"/>
            </a:pPr>
            <a:r>
              <a:rPr lang="en-GB" sz="2500">
                <a:latin typeface="Lato"/>
                <a:ea typeface="Lato"/>
                <a:cs typeface="Lato"/>
                <a:sym typeface="Lato"/>
              </a:rPr>
              <a:t>Assumptions</a:t>
            </a:r>
            <a:endParaRPr sz="2500">
              <a:latin typeface="Lato"/>
              <a:ea typeface="Lato"/>
              <a:cs typeface="Lato"/>
              <a:sym typeface="Lato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Lato"/>
              <a:buAutoNum type="arabicPeriod"/>
            </a:pPr>
            <a:r>
              <a:rPr lang="en-GB" sz="2500">
                <a:latin typeface="Lato"/>
                <a:ea typeface="Lato"/>
                <a:cs typeface="Lato"/>
                <a:sym typeface="Lato"/>
              </a:rPr>
              <a:t>Design + Verification</a:t>
            </a:r>
            <a:endParaRPr sz="2500">
              <a:latin typeface="Lato"/>
              <a:ea typeface="Lato"/>
              <a:cs typeface="Lato"/>
              <a:sym typeface="Lato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Lato"/>
              <a:buAutoNum type="arabicPeriod"/>
            </a:pPr>
            <a:r>
              <a:rPr lang="en-GB" sz="2500">
                <a:latin typeface="Lato"/>
                <a:ea typeface="Lato"/>
                <a:cs typeface="Lato"/>
                <a:sym typeface="Lato"/>
              </a:rPr>
              <a:t>Architecture</a:t>
            </a:r>
            <a:endParaRPr sz="2500">
              <a:latin typeface="Lato"/>
              <a:ea typeface="Lato"/>
              <a:cs typeface="Lato"/>
              <a:sym typeface="Lato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Lato"/>
              <a:buAutoNum type="arabicPeriod"/>
            </a:pPr>
            <a:r>
              <a:rPr lang="en-GB" sz="2500">
                <a:latin typeface="Lato"/>
                <a:ea typeface="Lato"/>
                <a:cs typeface="Lato"/>
                <a:sym typeface="Lato"/>
              </a:rPr>
              <a:t>Error Mitigation</a:t>
            </a:r>
            <a:endParaRPr sz="2500">
              <a:latin typeface="Lato"/>
              <a:ea typeface="Lato"/>
              <a:cs typeface="Lato"/>
              <a:sym typeface="Lato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Lato"/>
              <a:buAutoNum type="arabicPeriod"/>
            </a:pPr>
            <a:r>
              <a:rPr lang="en-GB" sz="2500">
                <a:latin typeface="Lato"/>
                <a:ea typeface="Lato"/>
                <a:cs typeface="Lato"/>
                <a:sym typeface="Lato"/>
              </a:rPr>
              <a:t>Timing + Resource Usage</a:t>
            </a:r>
            <a:endParaRPr sz="2500">
              <a:latin typeface="Lato"/>
              <a:ea typeface="Lato"/>
              <a:cs typeface="Lato"/>
              <a:sym typeface="Lato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Lato"/>
              <a:buAutoNum type="arabicPeriod"/>
            </a:pPr>
            <a:r>
              <a:rPr lang="en-GB" sz="2500">
                <a:latin typeface="Lato"/>
                <a:ea typeface="Lato"/>
                <a:cs typeface="Lato"/>
                <a:sym typeface="Lato"/>
              </a:rPr>
              <a:t>Parameterized Design </a:t>
            </a:r>
            <a:endParaRPr sz="2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820">
                <a:latin typeface="Lato"/>
                <a:ea typeface="Lato"/>
                <a:cs typeface="Lato"/>
                <a:sym typeface="Lato"/>
              </a:rPr>
              <a:t>6.2 </a:t>
            </a:r>
            <a:r>
              <a:rPr b="1" lang="en-GB" sz="2820">
                <a:latin typeface="Lato"/>
                <a:ea typeface="Lato"/>
                <a:cs typeface="Lato"/>
                <a:sym typeface="Lato"/>
              </a:rPr>
              <a:t>Final Design Characteristics</a:t>
            </a:r>
            <a:endParaRPr b="1" sz="282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3" name="Google Shape;2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04525"/>
            <a:ext cx="8839204" cy="2158009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lang="en-GB" sz="2200">
                <a:latin typeface="Lato"/>
                <a:ea typeface="Lato"/>
                <a:cs typeface="Lato"/>
                <a:sym typeface="Lato"/>
              </a:rPr>
              <a:t>Setup</a:t>
            </a:r>
            <a:r>
              <a:rPr lang="en-GB" sz="2200">
                <a:latin typeface="Lato"/>
                <a:ea typeface="Lato"/>
                <a:cs typeface="Lato"/>
                <a:sym typeface="Lato"/>
              </a:rPr>
              <a:t> Time Critical Paths</a:t>
            </a:r>
            <a:endParaRPr sz="2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5" name="Google Shape;28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5875" y="445025"/>
            <a:ext cx="3425725" cy="14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820">
                <a:latin typeface="Lato"/>
                <a:ea typeface="Lato"/>
                <a:cs typeface="Lato"/>
                <a:sym typeface="Lato"/>
              </a:rPr>
              <a:t>6.3 </a:t>
            </a:r>
            <a:r>
              <a:rPr b="1" lang="en-GB" sz="2820">
                <a:latin typeface="Lato"/>
                <a:ea typeface="Lato"/>
                <a:cs typeface="Lato"/>
                <a:sym typeface="Lato"/>
              </a:rPr>
              <a:t>Final Design Characteristics</a:t>
            </a:r>
            <a:endParaRPr b="1" sz="282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1" name="Google Shape;29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61556"/>
            <a:ext cx="9144003" cy="2192239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lang="en-GB" sz="2200">
                <a:latin typeface="Lato"/>
                <a:ea typeface="Lato"/>
                <a:cs typeface="Lato"/>
                <a:sym typeface="Lato"/>
              </a:rPr>
              <a:t>Hold Time Critical Paths</a:t>
            </a:r>
            <a:endParaRPr sz="2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3" name="Google Shape;29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6940" y="445025"/>
            <a:ext cx="3374660" cy="153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4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Questions and Comments</a:t>
            </a:r>
            <a:endParaRPr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Appendix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820">
                <a:latin typeface="Lato"/>
                <a:ea typeface="Lato"/>
                <a:cs typeface="Lato"/>
                <a:sym typeface="Lato"/>
              </a:rPr>
              <a:t>1.0 </a:t>
            </a:r>
            <a:r>
              <a:rPr b="1" lang="en-GB" sz="2820">
                <a:latin typeface="Lato"/>
                <a:ea typeface="Lato"/>
                <a:cs typeface="Lato"/>
                <a:sym typeface="Lato"/>
              </a:rPr>
              <a:t>Appendix</a:t>
            </a:r>
            <a:endParaRPr b="1" sz="282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9" name="Google Shape;30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500" y="1013213"/>
            <a:ext cx="8781000" cy="3117074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6"/>
          <p:cNvSpPr txBox="1"/>
          <p:nvPr/>
        </p:nvSpPr>
        <p:spPr>
          <a:xfrm>
            <a:off x="346300" y="42529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Small Scale Test for data_unpack.sv, two packets, three words each. Delayed inputs showing that data_unpacker can handle slower data transfers.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820">
                <a:latin typeface="Lato"/>
                <a:ea typeface="Lato"/>
                <a:cs typeface="Lato"/>
                <a:sym typeface="Lato"/>
              </a:rPr>
              <a:t>1.1 Appendix</a:t>
            </a:r>
            <a:endParaRPr b="1" sz="282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6" name="Google Shape;316;p47"/>
          <p:cNvSpPr txBox="1"/>
          <p:nvPr/>
        </p:nvSpPr>
        <p:spPr>
          <a:xfrm>
            <a:off x="346300" y="42529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reciever.sv testbench, four-word-packet.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17" name="Google Shape;31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000" y="1109000"/>
            <a:ext cx="8839202" cy="2601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820">
                <a:latin typeface="Lato"/>
                <a:ea typeface="Lato"/>
                <a:cs typeface="Lato"/>
                <a:sym typeface="Lato"/>
              </a:rPr>
              <a:t>1.2 Appendix</a:t>
            </a:r>
            <a:endParaRPr b="1" sz="282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48"/>
          <p:cNvSpPr txBox="1"/>
          <p:nvPr/>
        </p:nvSpPr>
        <p:spPr>
          <a:xfrm>
            <a:off x="346300" y="42529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Allocate.sv Testbench. Shows one four-word packet being processed.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4" name="Google Shape;32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2585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820">
                <a:latin typeface="Lato"/>
                <a:ea typeface="Lato"/>
                <a:cs typeface="Lato"/>
                <a:sym typeface="Lato"/>
              </a:rPr>
              <a:t>1.3 Appendix</a:t>
            </a:r>
            <a:endParaRPr b="1" sz="282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p49"/>
          <p:cNvSpPr txBox="1"/>
          <p:nvPr/>
        </p:nvSpPr>
        <p:spPr>
          <a:xfrm>
            <a:off x="311700" y="47059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Small Scale Test for serializer.sv two packets, three words each.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31" name="Google Shape;33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9143997" cy="371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300" y="970475"/>
            <a:ext cx="7780590" cy="320255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0"/>
          <p:cNvSpPr txBox="1"/>
          <p:nvPr/>
        </p:nvSpPr>
        <p:spPr>
          <a:xfrm>
            <a:off x="346300" y="42529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Example of why packet_in_progress combinational logic needs to incorporate the sop_in flag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8" name="Google Shape;33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820">
                <a:latin typeface="Lato"/>
                <a:ea typeface="Lato"/>
                <a:cs typeface="Lato"/>
                <a:sym typeface="Lato"/>
              </a:rPr>
              <a:t>1.4 Appendix</a:t>
            </a:r>
            <a:endParaRPr b="1" sz="282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820">
                <a:latin typeface="Lato"/>
                <a:ea typeface="Lato"/>
                <a:cs typeface="Lato"/>
                <a:sym typeface="Lato"/>
              </a:rPr>
              <a:t>1.2 </a:t>
            </a:r>
            <a:r>
              <a:rPr b="1" lang="en-GB" sz="2820">
                <a:latin typeface="Lato"/>
                <a:ea typeface="Lato"/>
                <a:cs typeface="Lato"/>
                <a:sym typeface="Lato"/>
              </a:rPr>
              <a:t>Design and Verification</a:t>
            </a:r>
            <a:r>
              <a:rPr b="1" lang="en-GB" sz="2820"/>
              <a:t> 										 </a:t>
            </a:r>
            <a:endParaRPr b="1" sz="2820"/>
          </a:p>
        </p:txBody>
      </p:sp>
      <p:pic>
        <p:nvPicPr>
          <p:cNvPr id="344" name="Google Shape;34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25" y="1064950"/>
            <a:ext cx="8183951" cy="365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820">
                <a:latin typeface="Lato"/>
                <a:ea typeface="Lato"/>
                <a:cs typeface="Lato"/>
                <a:sym typeface="Lato"/>
              </a:rPr>
              <a:t>1.0 Module Specification</a:t>
            </a:r>
            <a:r>
              <a:rPr b="1" lang="en-GB" sz="2820"/>
              <a:t> </a:t>
            </a:r>
            <a:endParaRPr b="1" sz="2820"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Lato"/>
                <a:ea typeface="Lato"/>
                <a:cs typeface="Lato"/>
                <a:sym typeface="Lato"/>
              </a:rPr>
              <a:t>Project Description: </a:t>
            </a:r>
            <a:endParaRPr sz="2500">
              <a:latin typeface="Lato"/>
              <a:ea typeface="Lato"/>
              <a:cs typeface="Lato"/>
              <a:sym typeface="Lato"/>
            </a:endParaRPr>
          </a:p>
          <a:p>
            <a:pPr indent="-387350" lvl="0" marL="457200" rtl="0" algn="l">
              <a:spcBef>
                <a:spcPts val="1200"/>
              </a:spcBef>
              <a:spcAft>
                <a:spcPts val="0"/>
              </a:spcAft>
              <a:buSzPts val="2500"/>
              <a:buFont typeface="Lato"/>
              <a:buChar char="-"/>
            </a:pPr>
            <a:r>
              <a:rPr lang="en-GB" sz="2500">
                <a:latin typeface="Lato"/>
                <a:ea typeface="Lato"/>
                <a:cs typeface="Lato"/>
                <a:sym typeface="Lato"/>
              </a:rPr>
              <a:t>32-bit to 7-bit serializer</a:t>
            </a:r>
            <a:endParaRPr sz="2500">
              <a:latin typeface="Lato"/>
              <a:ea typeface="Lato"/>
              <a:cs typeface="Lato"/>
              <a:sym typeface="Lato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Lato"/>
              <a:buChar char="-"/>
            </a:pPr>
            <a:r>
              <a:rPr lang="en-GB" sz="2500">
                <a:latin typeface="Lato"/>
                <a:ea typeface="Lato"/>
                <a:cs typeface="Lato"/>
                <a:sym typeface="Lato"/>
              </a:rPr>
              <a:t>Ready-then-valid interface  </a:t>
            </a:r>
            <a:endParaRPr sz="2500">
              <a:latin typeface="Lato"/>
              <a:ea typeface="Lato"/>
              <a:cs typeface="Lato"/>
              <a:sym typeface="Lato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Lato"/>
              <a:buChar char="-"/>
            </a:pPr>
            <a:r>
              <a:rPr lang="en-GB" sz="2500">
                <a:latin typeface="Lato"/>
                <a:ea typeface="Lato"/>
                <a:cs typeface="Lato"/>
                <a:sym typeface="Lato"/>
              </a:rPr>
              <a:t>flags for the first and last word in a packet</a:t>
            </a:r>
            <a:endParaRPr sz="2500">
              <a:latin typeface="Lato"/>
              <a:ea typeface="Lato"/>
              <a:cs typeface="Lato"/>
              <a:sym typeface="Lato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Lato"/>
              <a:buChar char="-"/>
            </a:pPr>
            <a:r>
              <a:rPr lang="en-GB" sz="2500">
                <a:latin typeface="Lato"/>
                <a:ea typeface="Lato"/>
                <a:cs typeface="Lato"/>
                <a:sym typeface="Lato"/>
              </a:rPr>
              <a:t>Carry leftover bits to the next word </a:t>
            </a:r>
            <a:endParaRPr sz="2500">
              <a:latin typeface="Lato"/>
              <a:ea typeface="Lato"/>
              <a:cs typeface="Lato"/>
              <a:sym typeface="Lato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Lato"/>
              <a:buChar char="-"/>
            </a:pPr>
            <a:r>
              <a:rPr lang="en-GB" sz="2500">
                <a:latin typeface="Lato"/>
                <a:ea typeface="Lato"/>
                <a:cs typeface="Lato"/>
                <a:sym typeface="Lato"/>
              </a:rPr>
              <a:t>Minimize # of  dead cycles on the output </a:t>
            </a:r>
            <a:endParaRPr sz="2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820">
                <a:latin typeface="Lato"/>
                <a:ea typeface="Lato"/>
                <a:cs typeface="Lato"/>
                <a:sym typeface="Lato"/>
              </a:rPr>
              <a:t>1.4 Design and Verification </a:t>
            </a:r>
            <a:endParaRPr b="1" sz="282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0" name="Google Shape;35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7000"/>
            <a:ext cx="8839204" cy="2369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oogle Shape;355;p53"/>
          <p:cNvGrpSpPr/>
          <p:nvPr/>
        </p:nvGrpSpPr>
        <p:grpSpPr>
          <a:xfrm>
            <a:off x="7808488" y="1525650"/>
            <a:ext cx="437700" cy="802500"/>
            <a:chOff x="3074925" y="3727625"/>
            <a:chExt cx="437700" cy="802500"/>
          </a:xfrm>
        </p:grpSpPr>
        <p:sp>
          <p:nvSpPr>
            <p:cNvPr id="356" name="Google Shape;356;p53"/>
            <p:cNvSpPr/>
            <p:nvPr/>
          </p:nvSpPr>
          <p:spPr>
            <a:xfrm rot="5400000">
              <a:off x="2892525" y="3910025"/>
              <a:ext cx="802500" cy="437700"/>
            </a:xfrm>
            <a:prstGeom prst="trapezoid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53"/>
            <p:cNvSpPr txBox="1"/>
            <p:nvPr/>
          </p:nvSpPr>
          <p:spPr>
            <a:xfrm>
              <a:off x="3074925" y="3727625"/>
              <a:ext cx="3747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58" name="Google Shape;358;p53"/>
            <p:cNvSpPr txBox="1"/>
            <p:nvPr/>
          </p:nvSpPr>
          <p:spPr>
            <a:xfrm>
              <a:off x="3074925" y="4113500"/>
              <a:ext cx="3747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0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359" name="Google Shape;359;p53"/>
          <p:cNvSpPr txBox="1"/>
          <p:nvPr/>
        </p:nvSpPr>
        <p:spPr>
          <a:xfrm>
            <a:off x="7255925" y="2716675"/>
            <a:ext cx="43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Proxima Nova"/>
                <a:ea typeface="Proxima Nova"/>
                <a:cs typeface="Proxima Nova"/>
                <a:sym typeface="Proxima Nova"/>
              </a:rPr>
              <a:t>rst</a:t>
            </a:r>
            <a:endParaRPr b="1"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60" name="Google Shape;360;p53"/>
          <p:cNvCxnSpPr>
            <a:endCxn id="359" idx="3"/>
          </p:cNvCxnSpPr>
          <p:nvPr/>
        </p:nvCxnSpPr>
        <p:spPr>
          <a:xfrm rot="5400000">
            <a:off x="7538825" y="2428375"/>
            <a:ext cx="643200" cy="333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61" name="Google Shape;361;p53"/>
          <p:cNvGrpSpPr/>
          <p:nvPr/>
        </p:nvGrpSpPr>
        <p:grpSpPr>
          <a:xfrm>
            <a:off x="8579860" y="1689712"/>
            <a:ext cx="374822" cy="474387"/>
            <a:chOff x="1046700" y="743675"/>
            <a:chExt cx="714900" cy="904800"/>
          </a:xfrm>
        </p:grpSpPr>
        <p:sp>
          <p:nvSpPr>
            <p:cNvPr id="362" name="Google Shape;362;p53"/>
            <p:cNvSpPr/>
            <p:nvPr/>
          </p:nvSpPr>
          <p:spPr>
            <a:xfrm>
              <a:off x="1046700" y="743675"/>
              <a:ext cx="714900" cy="9048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53"/>
            <p:cNvSpPr/>
            <p:nvPr/>
          </p:nvSpPr>
          <p:spPr>
            <a:xfrm>
              <a:off x="1243800" y="1371275"/>
              <a:ext cx="320700" cy="27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64" name="Google Shape;364;p53"/>
          <p:cNvCxnSpPr>
            <a:stCxn id="362" idx="3"/>
          </p:cNvCxnSpPr>
          <p:nvPr/>
        </p:nvCxnSpPr>
        <p:spPr>
          <a:xfrm>
            <a:off x="8954682" y="1926905"/>
            <a:ext cx="68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5" name="Google Shape;365;p53"/>
          <p:cNvSpPr txBox="1"/>
          <p:nvPr/>
        </p:nvSpPr>
        <p:spPr>
          <a:xfrm>
            <a:off x="9288325" y="1607775"/>
            <a:ext cx="12252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Proxima Nova"/>
                <a:ea typeface="Proxima Nova"/>
                <a:cs typeface="Proxima Nova"/>
                <a:sym typeface="Proxima Nova"/>
              </a:rPr>
              <a:t>new_word_s</a:t>
            </a:r>
            <a:endParaRPr b="1"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66" name="Google Shape;366;p53"/>
          <p:cNvCxnSpPr>
            <a:stCxn id="356" idx="0"/>
            <a:endCxn id="362" idx="1"/>
          </p:cNvCxnSpPr>
          <p:nvPr/>
        </p:nvCxnSpPr>
        <p:spPr>
          <a:xfrm>
            <a:off x="8246188" y="1926900"/>
            <a:ext cx="333600" cy="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7" name="Google Shape;367;p53"/>
          <p:cNvSpPr txBox="1"/>
          <p:nvPr/>
        </p:nvSpPr>
        <p:spPr>
          <a:xfrm>
            <a:off x="6961150" y="1525650"/>
            <a:ext cx="6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1’b0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68" name="Google Shape;368;p53"/>
          <p:cNvCxnSpPr/>
          <p:nvPr/>
        </p:nvCxnSpPr>
        <p:spPr>
          <a:xfrm>
            <a:off x="7516625" y="1737513"/>
            <a:ext cx="291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9" name="Google Shape;369;p53"/>
          <p:cNvSpPr txBox="1"/>
          <p:nvPr/>
        </p:nvSpPr>
        <p:spPr>
          <a:xfrm>
            <a:off x="6152225" y="1918350"/>
            <a:ext cx="136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Proxima Nova"/>
                <a:ea typeface="Proxima Nova"/>
                <a:cs typeface="Proxima Nova"/>
                <a:sym typeface="Proxima Nova"/>
              </a:rPr>
              <a:t>new_word_a</a:t>
            </a:r>
            <a:endParaRPr b="1"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70" name="Google Shape;370;p53"/>
          <p:cNvCxnSpPr/>
          <p:nvPr/>
        </p:nvCxnSpPr>
        <p:spPr>
          <a:xfrm>
            <a:off x="7327025" y="2118450"/>
            <a:ext cx="4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71" name="Google Shape;371;p53"/>
          <p:cNvGrpSpPr/>
          <p:nvPr/>
        </p:nvGrpSpPr>
        <p:grpSpPr>
          <a:xfrm>
            <a:off x="3363188" y="258350"/>
            <a:ext cx="437700" cy="802500"/>
            <a:chOff x="3074925" y="3727625"/>
            <a:chExt cx="437700" cy="802500"/>
          </a:xfrm>
        </p:grpSpPr>
        <p:sp>
          <p:nvSpPr>
            <p:cNvPr id="372" name="Google Shape;372;p53"/>
            <p:cNvSpPr/>
            <p:nvPr/>
          </p:nvSpPr>
          <p:spPr>
            <a:xfrm rot="5400000">
              <a:off x="2892525" y="3910025"/>
              <a:ext cx="802500" cy="437700"/>
            </a:xfrm>
            <a:prstGeom prst="trapezoid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53"/>
            <p:cNvSpPr txBox="1"/>
            <p:nvPr/>
          </p:nvSpPr>
          <p:spPr>
            <a:xfrm>
              <a:off x="3074925" y="3727625"/>
              <a:ext cx="3747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74" name="Google Shape;374;p53"/>
            <p:cNvSpPr txBox="1"/>
            <p:nvPr/>
          </p:nvSpPr>
          <p:spPr>
            <a:xfrm>
              <a:off x="3074925" y="4113500"/>
              <a:ext cx="3747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0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375" name="Google Shape;375;p53"/>
          <p:cNvSpPr txBox="1"/>
          <p:nvPr/>
        </p:nvSpPr>
        <p:spPr>
          <a:xfrm>
            <a:off x="3394050" y="1421425"/>
            <a:ext cx="43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Proxima Nova"/>
                <a:ea typeface="Proxima Nova"/>
                <a:cs typeface="Proxima Nova"/>
                <a:sym typeface="Proxima Nova"/>
              </a:rPr>
              <a:t>rst</a:t>
            </a:r>
            <a:endParaRPr b="1"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76" name="Google Shape;376;p53"/>
          <p:cNvCxnSpPr>
            <a:stCxn id="377" idx="0"/>
            <a:endCxn id="374" idx="1"/>
          </p:cNvCxnSpPr>
          <p:nvPr/>
        </p:nvCxnSpPr>
        <p:spPr>
          <a:xfrm flipH="1" rot="10800000">
            <a:off x="2810588" y="782825"/>
            <a:ext cx="552600" cy="204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78" name="Google Shape;378;p53"/>
          <p:cNvGrpSpPr/>
          <p:nvPr/>
        </p:nvGrpSpPr>
        <p:grpSpPr>
          <a:xfrm>
            <a:off x="4134560" y="422412"/>
            <a:ext cx="374822" cy="474387"/>
            <a:chOff x="1046700" y="743675"/>
            <a:chExt cx="714900" cy="904800"/>
          </a:xfrm>
        </p:grpSpPr>
        <p:sp>
          <p:nvSpPr>
            <p:cNvPr id="379" name="Google Shape;379;p53"/>
            <p:cNvSpPr/>
            <p:nvPr/>
          </p:nvSpPr>
          <p:spPr>
            <a:xfrm>
              <a:off x="1046700" y="743675"/>
              <a:ext cx="714900" cy="9048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53"/>
            <p:cNvSpPr/>
            <p:nvPr/>
          </p:nvSpPr>
          <p:spPr>
            <a:xfrm>
              <a:off x="1243800" y="1371275"/>
              <a:ext cx="320700" cy="27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81" name="Google Shape;381;p53"/>
          <p:cNvCxnSpPr>
            <a:stCxn id="379" idx="3"/>
          </p:cNvCxnSpPr>
          <p:nvPr/>
        </p:nvCxnSpPr>
        <p:spPr>
          <a:xfrm>
            <a:off x="4509382" y="659605"/>
            <a:ext cx="68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2" name="Google Shape;382;p53"/>
          <p:cNvSpPr txBox="1"/>
          <p:nvPr/>
        </p:nvSpPr>
        <p:spPr>
          <a:xfrm>
            <a:off x="4843025" y="340475"/>
            <a:ext cx="13092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value_counter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83" name="Google Shape;383;p53"/>
          <p:cNvCxnSpPr>
            <a:stCxn id="372" idx="0"/>
            <a:endCxn id="379" idx="1"/>
          </p:cNvCxnSpPr>
          <p:nvPr/>
        </p:nvCxnSpPr>
        <p:spPr>
          <a:xfrm>
            <a:off x="3800888" y="659600"/>
            <a:ext cx="333600" cy="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4" name="Google Shape;384;p53"/>
          <p:cNvSpPr txBox="1"/>
          <p:nvPr/>
        </p:nvSpPr>
        <p:spPr>
          <a:xfrm>
            <a:off x="2515850" y="258350"/>
            <a:ext cx="6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3’d7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85" name="Google Shape;385;p53"/>
          <p:cNvCxnSpPr/>
          <p:nvPr/>
        </p:nvCxnSpPr>
        <p:spPr>
          <a:xfrm>
            <a:off x="3071325" y="470213"/>
            <a:ext cx="291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6" name="Google Shape;386;p53"/>
          <p:cNvCxnSpPr/>
          <p:nvPr/>
        </p:nvCxnSpPr>
        <p:spPr>
          <a:xfrm flipH="1">
            <a:off x="2900825" y="944050"/>
            <a:ext cx="87600" cy="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7" name="Google Shape;387;p53"/>
          <p:cNvCxnSpPr/>
          <p:nvPr/>
        </p:nvCxnSpPr>
        <p:spPr>
          <a:xfrm flipH="1">
            <a:off x="3923925" y="616100"/>
            <a:ext cx="87600" cy="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8" name="Google Shape;388;p53"/>
          <p:cNvCxnSpPr/>
          <p:nvPr/>
        </p:nvCxnSpPr>
        <p:spPr>
          <a:xfrm flipH="1">
            <a:off x="4794700" y="616100"/>
            <a:ext cx="87600" cy="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9" name="Google Shape;389;p53"/>
          <p:cNvSpPr txBox="1"/>
          <p:nvPr/>
        </p:nvSpPr>
        <p:spPr>
          <a:xfrm>
            <a:off x="2810625" y="924200"/>
            <a:ext cx="5526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3’b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0" name="Google Shape;390;p53"/>
          <p:cNvSpPr txBox="1"/>
          <p:nvPr/>
        </p:nvSpPr>
        <p:spPr>
          <a:xfrm>
            <a:off x="3782325" y="328688"/>
            <a:ext cx="5526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3’b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91" name="Google Shape;391;p53"/>
          <p:cNvCxnSpPr/>
          <p:nvPr/>
        </p:nvCxnSpPr>
        <p:spPr>
          <a:xfrm flipH="1">
            <a:off x="3131988" y="426425"/>
            <a:ext cx="87600" cy="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92" name="Google Shape;392;p53"/>
          <p:cNvGrpSpPr/>
          <p:nvPr/>
        </p:nvGrpSpPr>
        <p:grpSpPr>
          <a:xfrm>
            <a:off x="2399425" y="559100"/>
            <a:ext cx="437700" cy="802500"/>
            <a:chOff x="3074925" y="3727625"/>
            <a:chExt cx="437700" cy="802500"/>
          </a:xfrm>
        </p:grpSpPr>
        <p:sp>
          <p:nvSpPr>
            <p:cNvPr id="393" name="Google Shape;393;p53"/>
            <p:cNvSpPr/>
            <p:nvPr/>
          </p:nvSpPr>
          <p:spPr>
            <a:xfrm rot="5400000">
              <a:off x="2892525" y="3910025"/>
              <a:ext cx="802500" cy="437700"/>
            </a:xfrm>
            <a:prstGeom prst="trapezoid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53"/>
            <p:cNvSpPr txBox="1"/>
            <p:nvPr/>
          </p:nvSpPr>
          <p:spPr>
            <a:xfrm>
              <a:off x="3074925" y="3727625"/>
              <a:ext cx="3747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95" name="Google Shape;395;p53"/>
            <p:cNvSpPr txBox="1"/>
            <p:nvPr/>
          </p:nvSpPr>
          <p:spPr>
            <a:xfrm>
              <a:off x="3074925" y="4113500"/>
              <a:ext cx="3747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0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396" name="Google Shape;396;p53"/>
          <p:cNvSpPr txBox="1"/>
          <p:nvPr/>
        </p:nvSpPr>
        <p:spPr>
          <a:xfrm>
            <a:off x="1980788" y="1525638"/>
            <a:ext cx="127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accept_word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97" name="Google Shape;397;p53"/>
          <p:cNvCxnSpPr>
            <a:endCxn id="395" idx="1"/>
          </p:cNvCxnSpPr>
          <p:nvPr/>
        </p:nvCxnSpPr>
        <p:spPr>
          <a:xfrm flipH="1" rot="10800000">
            <a:off x="1846825" y="1083575"/>
            <a:ext cx="552600" cy="204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53"/>
          <p:cNvSpPr txBox="1"/>
          <p:nvPr/>
        </p:nvSpPr>
        <p:spPr>
          <a:xfrm>
            <a:off x="1552088" y="559100"/>
            <a:ext cx="6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3’d0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99" name="Google Shape;399;p53"/>
          <p:cNvCxnSpPr/>
          <p:nvPr/>
        </p:nvCxnSpPr>
        <p:spPr>
          <a:xfrm>
            <a:off x="2107563" y="770963"/>
            <a:ext cx="291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0" name="Google Shape;400;p53"/>
          <p:cNvCxnSpPr/>
          <p:nvPr/>
        </p:nvCxnSpPr>
        <p:spPr>
          <a:xfrm flipH="1">
            <a:off x="1937063" y="1244800"/>
            <a:ext cx="87600" cy="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1" name="Google Shape;401;p53"/>
          <p:cNvSpPr txBox="1"/>
          <p:nvPr/>
        </p:nvSpPr>
        <p:spPr>
          <a:xfrm>
            <a:off x="1846863" y="1224950"/>
            <a:ext cx="5526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3’b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02" name="Google Shape;402;p53"/>
          <p:cNvCxnSpPr/>
          <p:nvPr/>
        </p:nvCxnSpPr>
        <p:spPr>
          <a:xfrm flipH="1">
            <a:off x="2168225" y="727175"/>
            <a:ext cx="87600" cy="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03" name="Google Shape;403;p53"/>
          <p:cNvGrpSpPr/>
          <p:nvPr/>
        </p:nvGrpSpPr>
        <p:grpSpPr>
          <a:xfrm>
            <a:off x="1404850" y="892025"/>
            <a:ext cx="437700" cy="802500"/>
            <a:chOff x="3074925" y="3727625"/>
            <a:chExt cx="437700" cy="802500"/>
          </a:xfrm>
        </p:grpSpPr>
        <p:sp>
          <p:nvSpPr>
            <p:cNvPr id="404" name="Google Shape;404;p53"/>
            <p:cNvSpPr/>
            <p:nvPr/>
          </p:nvSpPr>
          <p:spPr>
            <a:xfrm rot="5400000">
              <a:off x="2892525" y="3910025"/>
              <a:ext cx="802500" cy="437700"/>
            </a:xfrm>
            <a:prstGeom prst="trapezoid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53"/>
            <p:cNvSpPr txBox="1"/>
            <p:nvPr/>
          </p:nvSpPr>
          <p:spPr>
            <a:xfrm>
              <a:off x="3074925" y="3727625"/>
              <a:ext cx="3747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06" name="Google Shape;406;p53"/>
            <p:cNvSpPr txBox="1"/>
            <p:nvPr/>
          </p:nvSpPr>
          <p:spPr>
            <a:xfrm>
              <a:off x="3074925" y="4113500"/>
              <a:ext cx="3747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0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407" name="Google Shape;407;p53"/>
          <p:cNvSpPr txBox="1"/>
          <p:nvPr/>
        </p:nvSpPr>
        <p:spPr>
          <a:xfrm>
            <a:off x="941513" y="1857488"/>
            <a:ext cx="136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(value_counter &lt; count_end)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08" name="Google Shape;408;p53"/>
          <p:cNvCxnSpPr/>
          <p:nvPr/>
        </p:nvCxnSpPr>
        <p:spPr>
          <a:xfrm>
            <a:off x="1112988" y="1103888"/>
            <a:ext cx="291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9" name="Google Shape;409;p53"/>
          <p:cNvCxnSpPr/>
          <p:nvPr/>
        </p:nvCxnSpPr>
        <p:spPr>
          <a:xfrm flipH="1">
            <a:off x="946988" y="1392700"/>
            <a:ext cx="87600" cy="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0" name="Google Shape;410;p53"/>
          <p:cNvSpPr txBox="1"/>
          <p:nvPr/>
        </p:nvSpPr>
        <p:spPr>
          <a:xfrm>
            <a:off x="856788" y="1372850"/>
            <a:ext cx="5526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3’b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11" name="Google Shape;411;p53"/>
          <p:cNvCxnSpPr/>
          <p:nvPr/>
        </p:nvCxnSpPr>
        <p:spPr>
          <a:xfrm flipH="1">
            <a:off x="1173650" y="1060100"/>
            <a:ext cx="87600" cy="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2" name="Google Shape;412;p53"/>
          <p:cNvCxnSpPr/>
          <p:nvPr/>
        </p:nvCxnSpPr>
        <p:spPr>
          <a:xfrm rot="10800000">
            <a:off x="2654963" y="1298000"/>
            <a:ext cx="0" cy="36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3" name="Google Shape;413;p53"/>
          <p:cNvCxnSpPr/>
          <p:nvPr/>
        </p:nvCxnSpPr>
        <p:spPr>
          <a:xfrm rot="10800000">
            <a:off x="1623713" y="1621400"/>
            <a:ext cx="0" cy="36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14" name="Google Shape;414;p53"/>
          <p:cNvGrpSpPr/>
          <p:nvPr/>
        </p:nvGrpSpPr>
        <p:grpSpPr>
          <a:xfrm rot="5400000">
            <a:off x="763580" y="969484"/>
            <a:ext cx="453139" cy="268842"/>
            <a:chOff x="4869675" y="1531625"/>
            <a:chExt cx="2619300" cy="1554000"/>
          </a:xfrm>
        </p:grpSpPr>
        <p:sp>
          <p:nvSpPr>
            <p:cNvPr id="415" name="Google Shape;415;p53"/>
            <p:cNvSpPr/>
            <p:nvPr/>
          </p:nvSpPr>
          <p:spPr>
            <a:xfrm>
              <a:off x="4869675" y="1531625"/>
              <a:ext cx="2619300" cy="1554000"/>
            </a:xfrm>
            <a:prstGeom prst="trapezoid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53"/>
            <p:cNvSpPr/>
            <p:nvPr/>
          </p:nvSpPr>
          <p:spPr>
            <a:xfrm>
              <a:off x="5920425" y="2637723"/>
              <a:ext cx="517800" cy="447900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53"/>
            <p:cNvSpPr/>
            <p:nvPr/>
          </p:nvSpPr>
          <p:spPr>
            <a:xfrm>
              <a:off x="5668575" y="1616225"/>
              <a:ext cx="1021500" cy="1021500"/>
            </a:xfrm>
            <a:prstGeom prst="mathPlus">
              <a:avLst>
                <a:gd fmla="val 23520" name="adj1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18" name="Google Shape;418;p53"/>
          <p:cNvCxnSpPr/>
          <p:nvPr/>
        </p:nvCxnSpPr>
        <p:spPr>
          <a:xfrm rot="10800000">
            <a:off x="526975" y="1239225"/>
            <a:ext cx="32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9" name="Google Shape;419;p53"/>
          <p:cNvSpPr txBox="1"/>
          <p:nvPr/>
        </p:nvSpPr>
        <p:spPr>
          <a:xfrm>
            <a:off x="179925" y="924200"/>
            <a:ext cx="5763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3’b1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20" name="Google Shape;420;p53"/>
          <p:cNvCxnSpPr/>
          <p:nvPr/>
        </p:nvCxnSpPr>
        <p:spPr>
          <a:xfrm rot="10800000">
            <a:off x="3582050" y="1019675"/>
            <a:ext cx="0" cy="54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1" name="Google Shape;421;p53"/>
          <p:cNvCxnSpPr>
            <a:stCxn id="379" idx="3"/>
            <a:endCxn id="406" idx="1"/>
          </p:cNvCxnSpPr>
          <p:nvPr/>
        </p:nvCxnSpPr>
        <p:spPr>
          <a:xfrm flipH="1">
            <a:off x="1404982" y="659605"/>
            <a:ext cx="3104400" cy="756900"/>
          </a:xfrm>
          <a:prstGeom prst="bentConnector5">
            <a:avLst>
              <a:gd fmla="val -7671" name="adj1"/>
              <a:gd fmla="val -67229" name="adj2"/>
              <a:gd fmla="val 140260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2" name="Google Shape;422;p53"/>
          <p:cNvCxnSpPr/>
          <p:nvPr/>
        </p:nvCxnSpPr>
        <p:spPr>
          <a:xfrm flipH="1" rot="10800000">
            <a:off x="162175" y="956750"/>
            <a:ext cx="6858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23" name="Google Shape;423;p53"/>
          <p:cNvGrpSpPr/>
          <p:nvPr/>
        </p:nvGrpSpPr>
        <p:grpSpPr>
          <a:xfrm>
            <a:off x="3447113" y="3081100"/>
            <a:ext cx="437700" cy="802500"/>
            <a:chOff x="3074925" y="3727625"/>
            <a:chExt cx="437700" cy="802500"/>
          </a:xfrm>
        </p:grpSpPr>
        <p:sp>
          <p:nvSpPr>
            <p:cNvPr id="424" name="Google Shape;424;p53"/>
            <p:cNvSpPr/>
            <p:nvPr/>
          </p:nvSpPr>
          <p:spPr>
            <a:xfrm rot="5400000">
              <a:off x="2892525" y="3910025"/>
              <a:ext cx="802500" cy="437700"/>
            </a:xfrm>
            <a:prstGeom prst="trapezoid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53"/>
            <p:cNvSpPr txBox="1"/>
            <p:nvPr/>
          </p:nvSpPr>
          <p:spPr>
            <a:xfrm>
              <a:off x="3074925" y="3727625"/>
              <a:ext cx="3747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26" name="Google Shape;426;p53"/>
            <p:cNvSpPr txBox="1"/>
            <p:nvPr/>
          </p:nvSpPr>
          <p:spPr>
            <a:xfrm>
              <a:off x="3074925" y="4113500"/>
              <a:ext cx="3747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0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427" name="Google Shape;427;p53"/>
          <p:cNvSpPr txBox="1"/>
          <p:nvPr/>
        </p:nvSpPr>
        <p:spPr>
          <a:xfrm>
            <a:off x="3477975" y="4244175"/>
            <a:ext cx="43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Proxima Nova"/>
                <a:ea typeface="Proxima Nova"/>
                <a:cs typeface="Proxima Nova"/>
                <a:sym typeface="Proxima Nova"/>
              </a:rPr>
              <a:t>rst</a:t>
            </a:r>
            <a:endParaRPr b="1"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28" name="Google Shape;428;p53"/>
          <p:cNvCxnSpPr>
            <a:endCxn id="426" idx="1"/>
          </p:cNvCxnSpPr>
          <p:nvPr/>
        </p:nvCxnSpPr>
        <p:spPr>
          <a:xfrm flipH="1" rot="10800000">
            <a:off x="2894513" y="3605575"/>
            <a:ext cx="552600" cy="204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29" name="Google Shape;429;p53"/>
          <p:cNvGrpSpPr/>
          <p:nvPr/>
        </p:nvGrpSpPr>
        <p:grpSpPr>
          <a:xfrm>
            <a:off x="4218485" y="3245162"/>
            <a:ext cx="374822" cy="474387"/>
            <a:chOff x="1046700" y="743675"/>
            <a:chExt cx="714900" cy="904800"/>
          </a:xfrm>
        </p:grpSpPr>
        <p:sp>
          <p:nvSpPr>
            <p:cNvPr id="430" name="Google Shape;430;p53"/>
            <p:cNvSpPr/>
            <p:nvPr/>
          </p:nvSpPr>
          <p:spPr>
            <a:xfrm>
              <a:off x="1046700" y="743675"/>
              <a:ext cx="714900" cy="9048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53"/>
            <p:cNvSpPr/>
            <p:nvPr/>
          </p:nvSpPr>
          <p:spPr>
            <a:xfrm>
              <a:off x="1243800" y="1371275"/>
              <a:ext cx="320700" cy="27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32" name="Google Shape;432;p53"/>
          <p:cNvCxnSpPr>
            <a:stCxn id="430" idx="3"/>
          </p:cNvCxnSpPr>
          <p:nvPr/>
        </p:nvCxnSpPr>
        <p:spPr>
          <a:xfrm>
            <a:off x="4593307" y="3482355"/>
            <a:ext cx="68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3" name="Google Shape;433;p53"/>
          <p:cNvSpPr txBox="1"/>
          <p:nvPr/>
        </p:nvSpPr>
        <p:spPr>
          <a:xfrm>
            <a:off x="4926950" y="3163225"/>
            <a:ext cx="13092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Proxima Nova"/>
                <a:ea typeface="Proxima Nova"/>
                <a:cs typeface="Proxima Nova"/>
                <a:sym typeface="Proxima Nova"/>
              </a:rPr>
              <a:t>count_end</a:t>
            </a:r>
            <a:endParaRPr b="1"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34" name="Google Shape;434;p53"/>
          <p:cNvCxnSpPr>
            <a:stCxn id="424" idx="0"/>
            <a:endCxn id="430" idx="1"/>
          </p:cNvCxnSpPr>
          <p:nvPr/>
        </p:nvCxnSpPr>
        <p:spPr>
          <a:xfrm>
            <a:off x="3884813" y="3482350"/>
            <a:ext cx="333600" cy="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5" name="Google Shape;435;p53"/>
          <p:cNvSpPr txBox="1"/>
          <p:nvPr/>
        </p:nvSpPr>
        <p:spPr>
          <a:xfrm>
            <a:off x="2599775" y="3081100"/>
            <a:ext cx="6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3’d0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36" name="Google Shape;436;p53"/>
          <p:cNvCxnSpPr/>
          <p:nvPr/>
        </p:nvCxnSpPr>
        <p:spPr>
          <a:xfrm>
            <a:off x="3155250" y="3292963"/>
            <a:ext cx="291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7" name="Google Shape;437;p53"/>
          <p:cNvCxnSpPr/>
          <p:nvPr/>
        </p:nvCxnSpPr>
        <p:spPr>
          <a:xfrm flipH="1">
            <a:off x="2984750" y="3766800"/>
            <a:ext cx="87600" cy="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8" name="Google Shape;438;p53"/>
          <p:cNvCxnSpPr/>
          <p:nvPr/>
        </p:nvCxnSpPr>
        <p:spPr>
          <a:xfrm flipH="1">
            <a:off x="4007850" y="3438850"/>
            <a:ext cx="87600" cy="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9" name="Google Shape;439;p53"/>
          <p:cNvCxnSpPr/>
          <p:nvPr/>
        </p:nvCxnSpPr>
        <p:spPr>
          <a:xfrm flipH="1">
            <a:off x="4878625" y="3438850"/>
            <a:ext cx="87600" cy="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0" name="Google Shape;440;p53"/>
          <p:cNvSpPr txBox="1"/>
          <p:nvPr/>
        </p:nvSpPr>
        <p:spPr>
          <a:xfrm>
            <a:off x="2894550" y="3746950"/>
            <a:ext cx="5526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3’b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1" name="Google Shape;441;p53"/>
          <p:cNvSpPr txBox="1"/>
          <p:nvPr/>
        </p:nvSpPr>
        <p:spPr>
          <a:xfrm>
            <a:off x="3866250" y="3151438"/>
            <a:ext cx="5526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3’b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42" name="Google Shape;442;p53"/>
          <p:cNvCxnSpPr/>
          <p:nvPr/>
        </p:nvCxnSpPr>
        <p:spPr>
          <a:xfrm flipH="1">
            <a:off x="3215913" y="3249175"/>
            <a:ext cx="87600" cy="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43" name="Google Shape;443;p53"/>
          <p:cNvGrpSpPr/>
          <p:nvPr/>
        </p:nvGrpSpPr>
        <p:grpSpPr>
          <a:xfrm>
            <a:off x="2483350" y="3381850"/>
            <a:ext cx="437700" cy="802500"/>
            <a:chOff x="3074925" y="3727625"/>
            <a:chExt cx="437700" cy="802500"/>
          </a:xfrm>
        </p:grpSpPr>
        <p:sp>
          <p:nvSpPr>
            <p:cNvPr id="444" name="Google Shape;444;p53"/>
            <p:cNvSpPr/>
            <p:nvPr/>
          </p:nvSpPr>
          <p:spPr>
            <a:xfrm rot="5400000">
              <a:off x="2892525" y="3910025"/>
              <a:ext cx="802500" cy="437700"/>
            </a:xfrm>
            <a:prstGeom prst="trapezoid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53"/>
            <p:cNvSpPr txBox="1"/>
            <p:nvPr/>
          </p:nvSpPr>
          <p:spPr>
            <a:xfrm>
              <a:off x="3074925" y="3727625"/>
              <a:ext cx="3747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46" name="Google Shape;446;p53"/>
            <p:cNvSpPr txBox="1"/>
            <p:nvPr/>
          </p:nvSpPr>
          <p:spPr>
            <a:xfrm>
              <a:off x="3074925" y="4113500"/>
              <a:ext cx="3747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0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447" name="Google Shape;447;p53"/>
          <p:cNvSpPr txBox="1"/>
          <p:nvPr/>
        </p:nvSpPr>
        <p:spPr>
          <a:xfrm>
            <a:off x="2064713" y="4348388"/>
            <a:ext cx="127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accept_word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8" name="Google Shape;448;p53"/>
          <p:cNvSpPr txBox="1"/>
          <p:nvPr/>
        </p:nvSpPr>
        <p:spPr>
          <a:xfrm>
            <a:off x="400400" y="3393625"/>
            <a:ext cx="142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Proxima Nova"/>
                <a:ea typeface="Proxima Nova"/>
                <a:cs typeface="Proxima Nova"/>
                <a:sym typeface="Proxima Nova"/>
              </a:rPr>
              <a:t>num_values_a</a:t>
            </a:r>
            <a:endParaRPr b="1"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49" name="Google Shape;449;p53"/>
          <p:cNvCxnSpPr>
            <a:stCxn id="448" idx="3"/>
          </p:cNvCxnSpPr>
          <p:nvPr/>
        </p:nvCxnSpPr>
        <p:spPr>
          <a:xfrm flipH="1" rot="10800000">
            <a:off x="1826600" y="3589225"/>
            <a:ext cx="6423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0" name="Google Shape;450;p53"/>
          <p:cNvCxnSpPr/>
          <p:nvPr/>
        </p:nvCxnSpPr>
        <p:spPr>
          <a:xfrm flipH="1">
            <a:off x="2111175" y="3549925"/>
            <a:ext cx="87600" cy="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53"/>
          <p:cNvCxnSpPr/>
          <p:nvPr/>
        </p:nvCxnSpPr>
        <p:spPr>
          <a:xfrm rot="10800000">
            <a:off x="2738888" y="4120750"/>
            <a:ext cx="0" cy="36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2" name="Google Shape;452;p53"/>
          <p:cNvCxnSpPr/>
          <p:nvPr/>
        </p:nvCxnSpPr>
        <p:spPr>
          <a:xfrm rot="10800000">
            <a:off x="3665975" y="3842425"/>
            <a:ext cx="0" cy="54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3" name="Google Shape;453;p53"/>
          <p:cNvCxnSpPr>
            <a:stCxn id="430" idx="3"/>
            <a:endCxn id="446" idx="1"/>
          </p:cNvCxnSpPr>
          <p:nvPr/>
        </p:nvCxnSpPr>
        <p:spPr>
          <a:xfrm flipH="1">
            <a:off x="2483407" y="3482355"/>
            <a:ext cx="2109900" cy="423900"/>
          </a:xfrm>
          <a:prstGeom prst="bentConnector5">
            <a:avLst>
              <a:gd fmla="val -11286" name="adj1"/>
              <a:gd fmla="val -114215" name="adj2"/>
              <a:gd fmla="val 111289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4" name="Google Shape;454;p53"/>
          <p:cNvSpPr txBox="1"/>
          <p:nvPr/>
        </p:nvSpPr>
        <p:spPr>
          <a:xfrm>
            <a:off x="1900725" y="3292975"/>
            <a:ext cx="5526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3’b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Google Shape;459;p54"/>
          <p:cNvGrpSpPr/>
          <p:nvPr/>
        </p:nvGrpSpPr>
        <p:grpSpPr>
          <a:xfrm>
            <a:off x="-1899617" y="1396918"/>
            <a:ext cx="1677924" cy="995492"/>
            <a:chOff x="4869675" y="1531625"/>
            <a:chExt cx="2619300" cy="1554000"/>
          </a:xfrm>
        </p:grpSpPr>
        <p:sp>
          <p:nvSpPr>
            <p:cNvPr id="460" name="Google Shape;460;p54"/>
            <p:cNvSpPr/>
            <p:nvPr/>
          </p:nvSpPr>
          <p:spPr>
            <a:xfrm>
              <a:off x="4869675" y="1531625"/>
              <a:ext cx="2619300" cy="1554000"/>
            </a:xfrm>
            <a:prstGeom prst="trapezoid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54"/>
            <p:cNvSpPr/>
            <p:nvPr/>
          </p:nvSpPr>
          <p:spPr>
            <a:xfrm>
              <a:off x="5920425" y="2637723"/>
              <a:ext cx="517800" cy="447900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54"/>
            <p:cNvSpPr/>
            <p:nvPr/>
          </p:nvSpPr>
          <p:spPr>
            <a:xfrm>
              <a:off x="5668575" y="1616225"/>
              <a:ext cx="1021500" cy="1021500"/>
            </a:xfrm>
            <a:prstGeom prst="mathPlus">
              <a:avLst>
                <a:gd fmla="val 23520" name="adj1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3" name="Google Shape;463;p54"/>
          <p:cNvGrpSpPr/>
          <p:nvPr/>
        </p:nvGrpSpPr>
        <p:grpSpPr>
          <a:xfrm>
            <a:off x="6515463" y="131525"/>
            <a:ext cx="437700" cy="802500"/>
            <a:chOff x="3074925" y="3727625"/>
            <a:chExt cx="437700" cy="802500"/>
          </a:xfrm>
        </p:grpSpPr>
        <p:sp>
          <p:nvSpPr>
            <p:cNvPr id="464" name="Google Shape;464;p54"/>
            <p:cNvSpPr/>
            <p:nvPr/>
          </p:nvSpPr>
          <p:spPr>
            <a:xfrm rot="5400000">
              <a:off x="2892525" y="3910025"/>
              <a:ext cx="802500" cy="437700"/>
            </a:xfrm>
            <a:prstGeom prst="trapezoid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54"/>
            <p:cNvSpPr txBox="1"/>
            <p:nvPr/>
          </p:nvSpPr>
          <p:spPr>
            <a:xfrm>
              <a:off x="3074925" y="3727625"/>
              <a:ext cx="3747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66" name="Google Shape;466;p54"/>
            <p:cNvSpPr txBox="1"/>
            <p:nvPr/>
          </p:nvSpPr>
          <p:spPr>
            <a:xfrm>
              <a:off x="3074925" y="4113500"/>
              <a:ext cx="3747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0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467" name="Google Shape;467;p54"/>
          <p:cNvSpPr txBox="1"/>
          <p:nvPr/>
        </p:nvSpPr>
        <p:spPr>
          <a:xfrm>
            <a:off x="6546325" y="1294600"/>
            <a:ext cx="43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Proxima Nova"/>
                <a:ea typeface="Proxima Nova"/>
                <a:cs typeface="Proxima Nova"/>
                <a:sym typeface="Proxima Nova"/>
              </a:rPr>
              <a:t>rst</a:t>
            </a:r>
            <a:endParaRPr b="1"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68" name="Google Shape;468;p54"/>
          <p:cNvCxnSpPr>
            <a:endCxn id="466" idx="1"/>
          </p:cNvCxnSpPr>
          <p:nvPr/>
        </p:nvCxnSpPr>
        <p:spPr>
          <a:xfrm flipH="1" rot="10800000">
            <a:off x="5962863" y="656000"/>
            <a:ext cx="552600" cy="204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69" name="Google Shape;469;p54"/>
          <p:cNvGrpSpPr/>
          <p:nvPr/>
        </p:nvGrpSpPr>
        <p:grpSpPr>
          <a:xfrm>
            <a:off x="7367985" y="295587"/>
            <a:ext cx="374822" cy="474387"/>
            <a:chOff x="1046700" y="743675"/>
            <a:chExt cx="714900" cy="904800"/>
          </a:xfrm>
        </p:grpSpPr>
        <p:sp>
          <p:nvSpPr>
            <p:cNvPr id="470" name="Google Shape;470;p54"/>
            <p:cNvSpPr/>
            <p:nvPr/>
          </p:nvSpPr>
          <p:spPr>
            <a:xfrm>
              <a:off x="1046700" y="743675"/>
              <a:ext cx="714900" cy="9048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54"/>
            <p:cNvSpPr/>
            <p:nvPr/>
          </p:nvSpPr>
          <p:spPr>
            <a:xfrm>
              <a:off x="1243800" y="1371275"/>
              <a:ext cx="320700" cy="27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72" name="Google Shape;472;p54"/>
          <p:cNvCxnSpPr>
            <a:stCxn id="470" idx="3"/>
          </p:cNvCxnSpPr>
          <p:nvPr/>
        </p:nvCxnSpPr>
        <p:spPr>
          <a:xfrm>
            <a:off x="7742807" y="532780"/>
            <a:ext cx="68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3" name="Google Shape;473;p54"/>
          <p:cNvSpPr txBox="1"/>
          <p:nvPr/>
        </p:nvSpPr>
        <p:spPr>
          <a:xfrm>
            <a:off x="7995300" y="213650"/>
            <a:ext cx="13092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temp_word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74" name="Google Shape;474;p54"/>
          <p:cNvCxnSpPr>
            <a:stCxn id="464" idx="0"/>
            <a:endCxn id="470" idx="1"/>
          </p:cNvCxnSpPr>
          <p:nvPr/>
        </p:nvCxnSpPr>
        <p:spPr>
          <a:xfrm>
            <a:off x="6953163" y="532775"/>
            <a:ext cx="4149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54"/>
          <p:cNvSpPr txBox="1"/>
          <p:nvPr/>
        </p:nvSpPr>
        <p:spPr>
          <a:xfrm>
            <a:off x="5559100" y="131525"/>
            <a:ext cx="73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38’d0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76" name="Google Shape;476;p54"/>
          <p:cNvCxnSpPr/>
          <p:nvPr/>
        </p:nvCxnSpPr>
        <p:spPr>
          <a:xfrm>
            <a:off x="6223600" y="343388"/>
            <a:ext cx="291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7" name="Google Shape;477;p54"/>
          <p:cNvCxnSpPr/>
          <p:nvPr/>
        </p:nvCxnSpPr>
        <p:spPr>
          <a:xfrm flipH="1">
            <a:off x="6053100" y="817225"/>
            <a:ext cx="87600" cy="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8" name="Google Shape;478;p54"/>
          <p:cNvCxnSpPr/>
          <p:nvPr/>
        </p:nvCxnSpPr>
        <p:spPr>
          <a:xfrm flipH="1">
            <a:off x="7076200" y="489275"/>
            <a:ext cx="87600" cy="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9" name="Google Shape;479;p54"/>
          <p:cNvCxnSpPr/>
          <p:nvPr/>
        </p:nvCxnSpPr>
        <p:spPr>
          <a:xfrm flipH="1">
            <a:off x="7946975" y="489275"/>
            <a:ext cx="87600" cy="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54"/>
          <p:cNvSpPr txBox="1"/>
          <p:nvPr/>
        </p:nvSpPr>
        <p:spPr>
          <a:xfrm>
            <a:off x="5962900" y="797375"/>
            <a:ext cx="5526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38’b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1" name="Google Shape;481;p54"/>
          <p:cNvSpPr txBox="1"/>
          <p:nvPr/>
        </p:nvSpPr>
        <p:spPr>
          <a:xfrm>
            <a:off x="6907288" y="201863"/>
            <a:ext cx="5526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38’b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82" name="Google Shape;482;p54"/>
          <p:cNvCxnSpPr/>
          <p:nvPr/>
        </p:nvCxnSpPr>
        <p:spPr>
          <a:xfrm flipH="1">
            <a:off x="6284263" y="299600"/>
            <a:ext cx="87600" cy="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83" name="Google Shape;483;p54"/>
          <p:cNvGrpSpPr/>
          <p:nvPr/>
        </p:nvGrpSpPr>
        <p:grpSpPr>
          <a:xfrm>
            <a:off x="5551700" y="432275"/>
            <a:ext cx="437700" cy="802500"/>
            <a:chOff x="3074925" y="3727625"/>
            <a:chExt cx="437700" cy="802500"/>
          </a:xfrm>
        </p:grpSpPr>
        <p:sp>
          <p:nvSpPr>
            <p:cNvPr id="484" name="Google Shape;484;p54"/>
            <p:cNvSpPr/>
            <p:nvPr/>
          </p:nvSpPr>
          <p:spPr>
            <a:xfrm rot="5400000">
              <a:off x="2892525" y="3910025"/>
              <a:ext cx="802500" cy="437700"/>
            </a:xfrm>
            <a:prstGeom prst="trapezoid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54"/>
            <p:cNvSpPr txBox="1"/>
            <p:nvPr/>
          </p:nvSpPr>
          <p:spPr>
            <a:xfrm>
              <a:off x="3074925" y="3727625"/>
              <a:ext cx="3747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86" name="Google Shape;486;p54"/>
            <p:cNvSpPr txBox="1"/>
            <p:nvPr/>
          </p:nvSpPr>
          <p:spPr>
            <a:xfrm>
              <a:off x="3074925" y="4113500"/>
              <a:ext cx="3747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0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487" name="Google Shape;487;p54"/>
          <p:cNvSpPr txBox="1"/>
          <p:nvPr/>
        </p:nvSpPr>
        <p:spPr>
          <a:xfrm>
            <a:off x="5133063" y="1398813"/>
            <a:ext cx="127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accept_word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88" name="Google Shape;488;p54"/>
          <p:cNvCxnSpPr>
            <a:endCxn id="486" idx="1"/>
          </p:cNvCxnSpPr>
          <p:nvPr/>
        </p:nvCxnSpPr>
        <p:spPr>
          <a:xfrm flipH="1" rot="10800000">
            <a:off x="4999100" y="956750"/>
            <a:ext cx="552600" cy="204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54"/>
          <p:cNvSpPr txBox="1"/>
          <p:nvPr/>
        </p:nvSpPr>
        <p:spPr>
          <a:xfrm>
            <a:off x="4455975" y="432275"/>
            <a:ext cx="87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Proxima Nova"/>
                <a:ea typeface="Proxima Nova"/>
                <a:cs typeface="Proxima Nova"/>
                <a:sym typeface="Proxima Nova"/>
              </a:rPr>
              <a:t>word_a</a:t>
            </a:r>
            <a:endParaRPr b="1"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90" name="Google Shape;490;p54"/>
          <p:cNvCxnSpPr/>
          <p:nvPr/>
        </p:nvCxnSpPr>
        <p:spPr>
          <a:xfrm>
            <a:off x="5259838" y="644138"/>
            <a:ext cx="291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1" name="Google Shape;491;p54"/>
          <p:cNvCxnSpPr/>
          <p:nvPr/>
        </p:nvCxnSpPr>
        <p:spPr>
          <a:xfrm flipH="1">
            <a:off x="5089338" y="1117975"/>
            <a:ext cx="87600" cy="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" name="Google Shape;492;p54"/>
          <p:cNvSpPr txBox="1"/>
          <p:nvPr/>
        </p:nvSpPr>
        <p:spPr>
          <a:xfrm>
            <a:off x="4999138" y="1098125"/>
            <a:ext cx="5526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38’b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93" name="Google Shape;493;p54"/>
          <p:cNvCxnSpPr/>
          <p:nvPr/>
        </p:nvCxnSpPr>
        <p:spPr>
          <a:xfrm flipH="1">
            <a:off x="5320500" y="600350"/>
            <a:ext cx="87600" cy="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94" name="Google Shape;494;p54"/>
          <p:cNvGrpSpPr/>
          <p:nvPr/>
        </p:nvGrpSpPr>
        <p:grpSpPr>
          <a:xfrm>
            <a:off x="4557125" y="765200"/>
            <a:ext cx="437700" cy="802500"/>
            <a:chOff x="3074925" y="3727625"/>
            <a:chExt cx="437700" cy="802500"/>
          </a:xfrm>
        </p:grpSpPr>
        <p:sp>
          <p:nvSpPr>
            <p:cNvPr id="495" name="Google Shape;495;p54"/>
            <p:cNvSpPr/>
            <p:nvPr/>
          </p:nvSpPr>
          <p:spPr>
            <a:xfrm rot="5400000">
              <a:off x="2892525" y="3910025"/>
              <a:ext cx="802500" cy="437700"/>
            </a:xfrm>
            <a:prstGeom prst="trapezoid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54"/>
            <p:cNvSpPr txBox="1"/>
            <p:nvPr/>
          </p:nvSpPr>
          <p:spPr>
            <a:xfrm>
              <a:off x="3074925" y="3727625"/>
              <a:ext cx="3747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97" name="Google Shape;497;p54"/>
            <p:cNvSpPr txBox="1"/>
            <p:nvPr/>
          </p:nvSpPr>
          <p:spPr>
            <a:xfrm>
              <a:off x="3074925" y="4113500"/>
              <a:ext cx="3747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0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498" name="Google Shape;498;p54"/>
          <p:cNvSpPr txBox="1"/>
          <p:nvPr/>
        </p:nvSpPr>
        <p:spPr>
          <a:xfrm>
            <a:off x="4093788" y="1730663"/>
            <a:ext cx="136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(value_counter &lt; count_end)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99" name="Google Shape;499;p54"/>
          <p:cNvCxnSpPr/>
          <p:nvPr/>
        </p:nvCxnSpPr>
        <p:spPr>
          <a:xfrm flipH="1" rot="10800000">
            <a:off x="3682625" y="976950"/>
            <a:ext cx="874500" cy="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0" name="Google Shape;500;p54"/>
          <p:cNvCxnSpPr/>
          <p:nvPr/>
        </p:nvCxnSpPr>
        <p:spPr>
          <a:xfrm flipH="1">
            <a:off x="3961150" y="942600"/>
            <a:ext cx="87600" cy="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1" name="Google Shape;501;p54"/>
          <p:cNvCxnSpPr/>
          <p:nvPr/>
        </p:nvCxnSpPr>
        <p:spPr>
          <a:xfrm rot="10800000">
            <a:off x="5807238" y="1171175"/>
            <a:ext cx="0" cy="36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2" name="Google Shape;502;p54"/>
          <p:cNvCxnSpPr/>
          <p:nvPr/>
        </p:nvCxnSpPr>
        <p:spPr>
          <a:xfrm rot="10800000">
            <a:off x="4775988" y="1494575"/>
            <a:ext cx="0" cy="36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3" name="Google Shape;503;p54"/>
          <p:cNvCxnSpPr/>
          <p:nvPr/>
        </p:nvCxnSpPr>
        <p:spPr>
          <a:xfrm rot="10800000">
            <a:off x="6734325" y="892850"/>
            <a:ext cx="0" cy="54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4" name="Google Shape;504;p54"/>
          <p:cNvSpPr txBox="1"/>
          <p:nvPr/>
        </p:nvSpPr>
        <p:spPr>
          <a:xfrm>
            <a:off x="2174875" y="766625"/>
            <a:ext cx="16416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(temp_word &gt;&gt; 7)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05" name="Google Shape;505;p54"/>
          <p:cNvCxnSpPr>
            <a:stCxn id="470" idx="3"/>
            <a:endCxn id="497" idx="1"/>
          </p:cNvCxnSpPr>
          <p:nvPr/>
        </p:nvCxnSpPr>
        <p:spPr>
          <a:xfrm flipH="1">
            <a:off x="4557107" y="532780"/>
            <a:ext cx="3185700" cy="756900"/>
          </a:xfrm>
          <a:prstGeom prst="bentConnector5">
            <a:avLst>
              <a:gd fmla="val -7475" name="adj1"/>
              <a:gd fmla="val -63163" name="adj2"/>
              <a:gd fmla="val 107474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06" name="Google Shape;506;p54"/>
          <p:cNvGrpSpPr/>
          <p:nvPr/>
        </p:nvGrpSpPr>
        <p:grpSpPr>
          <a:xfrm>
            <a:off x="6075525" y="2467200"/>
            <a:ext cx="437700" cy="802500"/>
            <a:chOff x="3074925" y="3727625"/>
            <a:chExt cx="437700" cy="802500"/>
          </a:xfrm>
        </p:grpSpPr>
        <p:sp>
          <p:nvSpPr>
            <p:cNvPr id="507" name="Google Shape;507;p54"/>
            <p:cNvSpPr/>
            <p:nvPr/>
          </p:nvSpPr>
          <p:spPr>
            <a:xfrm rot="5400000">
              <a:off x="2892525" y="3910025"/>
              <a:ext cx="802500" cy="437700"/>
            </a:xfrm>
            <a:prstGeom prst="trapezoid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54"/>
            <p:cNvSpPr txBox="1"/>
            <p:nvPr/>
          </p:nvSpPr>
          <p:spPr>
            <a:xfrm>
              <a:off x="3074925" y="3727625"/>
              <a:ext cx="3747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09" name="Google Shape;509;p54"/>
            <p:cNvSpPr txBox="1"/>
            <p:nvPr/>
          </p:nvSpPr>
          <p:spPr>
            <a:xfrm>
              <a:off x="3074925" y="4113500"/>
              <a:ext cx="3747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0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510" name="Google Shape;510;p54"/>
          <p:cNvSpPr txBox="1"/>
          <p:nvPr/>
        </p:nvSpPr>
        <p:spPr>
          <a:xfrm>
            <a:off x="6106388" y="3630275"/>
            <a:ext cx="43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Proxima Nova"/>
                <a:ea typeface="Proxima Nova"/>
                <a:cs typeface="Proxima Nova"/>
                <a:sym typeface="Proxima Nova"/>
              </a:rPr>
              <a:t>rst</a:t>
            </a:r>
            <a:endParaRPr b="1"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11" name="Google Shape;511;p54"/>
          <p:cNvCxnSpPr>
            <a:endCxn id="509" idx="1"/>
          </p:cNvCxnSpPr>
          <p:nvPr/>
        </p:nvCxnSpPr>
        <p:spPr>
          <a:xfrm flipH="1" rot="10800000">
            <a:off x="5522925" y="2991675"/>
            <a:ext cx="552600" cy="204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12" name="Google Shape;512;p54"/>
          <p:cNvGrpSpPr/>
          <p:nvPr/>
        </p:nvGrpSpPr>
        <p:grpSpPr>
          <a:xfrm>
            <a:off x="6928047" y="2631262"/>
            <a:ext cx="374822" cy="474387"/>
            <a:chOff x="1046700" y="743675"/>
            <a:chExt cx="714900" cy="904800"/>
          </a:xfrm>
        </p:grpSpPr>
        <p:sp>
          <p:nvSpPr>
            <p:cNvPr id="513" name="Google Shape;513;p54"/>
            <p:cNvSpPr/>
            <p:nvPr/>
          </p:nvSpPr>
          <p:spPr>
            <a:xfrm>
              <a:off x="1046700" y="743675"/>
              <a:ext cx="714900" cy="9048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54"/>
            <p:cNvSpPr/>
            <p:nvPr/>
          </p:nvSpPr>
          <p:spPr>
            <a:xfrm>
              <a:off x="1243800" y="1371275"/>
              <a:ext cx="320700" cy="27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15" name="Google Shape;515;p54"/>
          <p:cNvCxnSpPr>
            <a:stCxn id="513" idx="3"/>
          </p:cNvCxnSpPr>
          <p:nvPr/>
        </p:nvCxnSpPr>
        <p:spPr>
          <a:xfrm>
            <a:off x="7302869" y="2868455"/>
            <a:ext cx="68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6" name="Google Shape;516;p54"/>
          <p:cNvSpPr txBox="1"/>
          <p:nvPr/>
        </p:nvSpPr>
        <p:spPr>
          <a:xfrm>
            <a:off x="7555376" y="2549325"/>
            <a:ext cx="14583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first_value_flag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17" name="Google Shape;517;p54"/>
          <p:cNvCxnSpPr>
            <a:stCxn id="507" idx="0"/>
            <a:endCxn id="513" idx="1"/>
          </p:cNvCxnSpPr>
          <p:nvPr/>
        </p:nvCxnSpPr>
        <p:spPr>
          <a:xfrm>
            <a:off x="6513225" y="2868450"/>
            <a:ext cx="4149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8" name="Google Shape;518;p54"/>
          <p:cNvSpPr txBox="1"/>
          <p:nvPr/>
        </p:nvSpPr>
        <p:spPr>
          <a:xfrm>
            <a:off x="5327813" y="2481125"/>
            <a:ext cx="73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1’b0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19" name="Google Shape;519;p54"/>
          <p:cNvCxnSpPr/>
          <p:nvPr/>
        </p:nvCxnSpPr>
        <p:spPr>
          <a:xfrm>
            <a:off x="5783663" y="2679063"/>
            <a:ext cx="291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20" name="Google Shape;520;p54"/>
          <p:cNvGrpSpPr/>
          <p:nvPr/>
        </p:nvGrpSpPr>
        <p:grpSpPr>
          <a:xfrm>
            <a:off x="5111763" y="2767950"/>
            <a:ext cx="437700" cy="802500"/>
            <a:chOff x="3074925" y="3727625"/>
            <a:chExt cx="437700" cy="802500"/>
          </a:xfrm>
        </p:grpSpPr>
        <p:sp>
          <p:nvSpPr>
            <p:cNvPr id="521" name="Google Shape;521;p54"/>
            <p:cNvSpPr/>
            <p:nvPr/>
          </p:nvSpPr>
          <p:spPr>
            <a:xfrm rot="5400000">
              <a:off x="2892525" y="3910025"/>
              <a:ext cx="802500" cy="437700"/>
            </a:xfrm>
            <a:prstGeom prst="trapezoid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54"/>
            <p:cNvSpPr txBox="1"/>
            <p:nvPr/>
          </p:nvSpPr>
          <p:spPr>
            <a:xfrm>
              <a:off x="3074925" y="3727625"/>
              <a:ext cx="3747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23" name="Google Shape;523;p54"/>
            <p:cNvSpPr txBox="1"/>
            <p:nvPr/>
          </p:nvSpPr>
          <p:spPr>
            <a:xfrm>
              <a:off x="3074925" y="4113500"/>
              <a:ext cx="3747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0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524" name="Google Shape;524;p54"/>
          <p:cNvSpPr txBox="1"/>
          <p:nvPr/>
        </p:nvSpPr>
        <p:spPr>
          <a:xfrm>
            <a:off x="4693125" y="3734488"/>
            <a:ext cx="127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accept_word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525" name="Google Shape;525;p54"/>
          <p:cNvGrpSpPr/>
          <p:nvPr/>
        </p:nvGrpSpPr>
        <p:grpSpPr>
          <a:xfrm>
            <a:off x="3891013" y="3188425"/>
            <a:ext cx="437700" cy="802500"/>
            <a:chOff x="3074925" y="3727625"/>
            <a:chExt cx="437700" cy="802500"/>
          </a:xfrm>
        </p:grpSpPr>
        <p:sp>
          <p:nvSpPr>
            <p:cNvPr id="526" name="Google Shape;526;p54"/>
            <p:cNvSpPr/>
            <p:nvPr/>
          </p:nvSpPr>
          <p:spPr>
            <a:xfrm rot="5400000">
              <a:off x="2892525" y="3910025"/>
              <a:ext cx="802500" cy="437700"/>
            </a:xfrm>
            <a:prstGeom prst="trapezoid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54"/>
            <p:cNvSpPr txBox="1"/>
            <p:nvPr/>
          </p:nvSpPr>
          <p:spPr>
            <a:xfrm>
              <a:off x="3074925" y="3727625"/>
              <a:ext cx="3747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28" name="Google Shape;528;p54"/>
            <p:cNvSpPr txBox="1"/>
            <p:nvPr/>
          </p:nvSpPr>
          <p:spPr>
            <a:xfrm>
              <a:off x="3074925" y="4113500"/>
              <a:ext cx="3747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0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cxnSp>
        <p:nvCxnSpPr>
          <p:cNvPr id="529" name="Google Shape;529;p54"/>
          <p:cNvCxnSpPr/>
          <p:nvPr/>
        </p:nvCxnSpPr>
        <p:spPr>
          <a:xfrm flipH="1" rot="10800000">
            <a:off x="3016513" y="3400175"/>
            <a:ext cx="874500" cy="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0" name="Google Shape;530;p54"/>
          <p:cNvCxnSpPr/>
          <p:nvPr/>
        </p:nvCxnSpPr>
        <p:spPr>
          <a:xfrm rot="10800000">
            <a:off x="5367300" y="3506850"/>
            <a:ext cx="0" cy="36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1" name="Google Shape;531;p54"/>
          <p:cNvCxnSpPr/>
          <p:nvPr/>
        </p:nvCxnSpPr>
        <p:spPr>
          <a:xfrm rot="10800000">
            <a:off x="6294388" y="3228525"/>
            <a:ext cx="0" cy="54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2" name="Google Shape;532;p54"/>
          <p:cNvSpPr txBox="1"/>
          <p:nvPr/>
        </p:nvSpPr>
        <p:spPr>
          <a:xfrm>
            <a:off x="2541617" y="3196575"/>
            <a:ext cx="6354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1’b0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33" name="Google Shape;533;p54"/>
          <p:cNvCxnSpPr>
            <a:stCxn id="523" idx="1"/>
            <a:endCxn id="526" idx="0"/>
          </p:cNvCxnSpPr>
          <p:nvPr/>
        </p:nvCxnSpPr>
        <p:spPr>
          <a:xfrm flipH="1">
            <a:off x="4328763" y="3292425"/>
            <a:ext cx="783000" cy="2973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54"/>
          <p:cNvSpPr txBox="1"/>
          <p:nvPr/>
        </p:nvSpPr>
        <p:spPr>
          <a:xfrm>
            <a:off x="3758375" y="2625250"/>
            <a:ext cx="127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Proxima Nova"/>
                <a:ea typeface="Proxima Nova"/>
                <a:cs typeface="Proxima Nova"/>
                <a:sym typeface="Proxima Nova"/>
              </a:rPr>
              <a:t>first_word_a</a:t>
            </a:r>
            <a:endParaRPr b="1"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35" name="Google Shape;535;p54"/>
          <p:cNvCxnSpPr/>
          <p:nvPr/>
        </p:nvCxnSpPr>
        <p:spPr>
          <a:xfrm>
            <a:off x="4688900" y="2991675"/>
            <a:ext cx="44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6" name="Google Shape;536;p54"/>
          <p:cNvCxnSpPr/>
          <p:nvPr/>
        </p:nvCxnSpPr>
        <p:spPr>
          <a:xfrm>
            <a:off x="2742450" y="4365125"/>
            <a:ext cx="57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7" name="Google Shape;537;p54"/>
          <p:cNvCxnSpPr/>
          <p:nvPr/>
        </p:nvCxnSpPr>
        <p:spPr>
          <a:xfrm>
            <a:off x="2742450" y="4597775"/>
            <a:ext cx="57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8" name="Google Shape;538;p54"/>
          <p:cNvSpPr txBox="1"/>
          <p:nvPr/>
        </p:nvSpPr>
        <p:spPr>
          <a:xfrm>
            <a:off x="400200" y="4134688"/>
            <a:ext cx="26601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(value_counter &lt; count_end)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9" name="Google Shape;539;p54"/>
          <p:cNvSpPr txBox="1"/>
          <p:nvPr/>
        </p:nvSpPr>
        <p:spPr>
          <a:xfrm>
            <a:off x="0" y="4422725"/>
            <a:ext cx="28149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(value_counter == (count_end - 1))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0" name="Google Shape;540;p54"/>
          <p:cNvSpPr/>
          <p:nvPr/>
        </p:nvSpPr>
        <p:spPr>
          <a:xfrm>
            <a:off x="3318738" y="4244300"/>
            <a:ext cx="374700" cy="474300"/>
          </a:xfrm>
          <a:prstGeom prst="flowChartDelay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1" name="Google Shape;541;p54"/>
          <p:cNvCxnSpPr>
            <a:stCxn id="540" idx="3"/>
            <a:endCxn id="526" idx="3"/>
          </p:cNvCxnSpPr>
          <p:nvPr/>
        </p:nvCxnSpPr>
        <p:spPr>
          <a:xfrm flipH="1" rot="10800000">
            <a:off x="3693438" y="3936350"/>
            <a:ext cx="416400" cy="545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2" name="Google Shape;542;p54"/>
          <p:cNvCxnSpPr>
            <a:stCxn id="513" idx="3"/>
            <a:endCxn id="528" idx="1"/>
          </p:cNvCxnSpPr>
          <p:nvPr/>
        </p:nvCxnSpPr>
        <p:spPr>
          <a:xfrm flipH="1">
            <a:off x="3890969" y="2868455"/>
            <a:ext cx="3411900" cy="844500"/>
          </a:xfrm>
          <a:prstGeom prst="bentConnector5">
            <a:avLst>
              <a:gd fmla="val -6979" name="adj1"/>
              <a:gd fmla="val -59571" name="adj2"/>
              <a:gd fmla="val 112110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" name="Google Shape;547;p55"/>
          <p:cNvGrpSpPr/>
          <p:nvPr/>
        </p:nvGrpSpPr>
        <p:grpSpPr>
          <a:xfrm>
            <a:off x="6075525" y="509925"/>
            <a:ext cx="437700" cy="802500"/>
            <a:chOff x="3074925" y="3727625"/>
            <a:chExt cx="437700" cy="802500"/>
          </a:xfrm>
        </p:grpSpPr>
        <p:sp>
          <p:nvSpPr>
            <p:cNvPr id="548" name="Google Shape;548;p55"/>
            <p:cNvSpPr/>
            <p:nvPr/>
          </p:nvSpPr>
          <p:spPr>
            <a:xfrm rot="5400000">
              <a:off x="2892525" y="3910025"/>
              <a:ext cx="802500" cy="437700"/>
            </a:xfrm>
            <a:prstGeom prst="trapezoid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55"/>
            <p:cNvSpPr txBox="1"/>
            <p:nvPr/>
          </p:nvSpPr>
          <p:spPr>
            <a:xfrm>
              <a:off x="3074925" y="3727625"/>
              <a:ext cx="3747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50" name="Google Shape;550;p55"/>
            <p:cNvSpPr txBox="1"/>
            <p:nvPr/>
          </p:nvSpPr>
          <p:spPr>
            <a:xfrm>
              <a:off x="3074925" y="4113500"/>
              <a:ext cx="3747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0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551" name="Google Shape;551;p55"/>
          <p:cNvSpPr txBox="1"/>
          <p:nvPr/>
        </p:nvSpPr>
        <p:spPr>
          <a:xfrm>
            <a:off x="6106388" y="1673000"/>
            <a:ext cx="43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Proxima Nova"/>
                <a:ea typeface="Proxima Nova"/>
                <a:cs typeface="Proxima Nova"/>
                <a:sym typeface="Proxima Nova"/>
              </a:rPr>
              <a:t>rst</a:t>
            </a:r>
            <a:endParaRPr b="1"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52" name="Google Shape;552;p55"/>
          <p:cNvCxnSpPr>
            <a:endCxn id="550" idx="1"/>
          </p:cNvCxnSpPr>
          <p:nvPr/>
        </p:nvCxnSpPr>
        <p:spPr>
          <a:xfrm flipH="1" rot="10800000">
            <a:off x="5522925" y="1034400"/>
            <a:ext cx="552600" cy="204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53" name="Google Shape;553;p55"/>
          <p:cNvGrpSpPr/>
          <p:nvPr/>
        </p:nvGrpSpPr>
        <p:grpSpPr>
          <a:xfrm>
            <a:off x="6928047" y="673987"/>
            <a:ext cx="374822" cy="474387"/>
            <a:chOff x="1046700" y="743675"/>
            <a:chExt cx="714900" cy="904800"/>
          </a:xfrm>
        </p:grpSpPr>
        <p:sp>
          <p:nvSpPr>
            <p:cNvPr id="554" name="Google Shape;554;p55"/>
            <p:cNvSpPr/>
            <p:nvPr/>
          </p:nvSpPr>
          <p:spPr>
            <a:xfrm>
              <a:off x="1046700" y="743675"/>
              <a:ext cx="714900" cy="9048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55"/>
            <p:cNvSpPr/>
            <p:nvPr/>
          </p:nvSpPr>
          <p:spPr>
            <a:xfrm>
              <a:off x="1243800" y="1371275"/>
              <a:ext cx="320700" cy="27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56" name="Google Shape;556;p55"/>
          <p:cNvCxnSpPr>
            <a:stCxn id="554" idx="3"/>
          </p:cNvCxnSpPr>
          <p:nvPr/>
        </p:nvCxnSpPr>
        <p:spPr>
          <a:xfrm>
            <a:off x="7302869" y="911180"/>
            <a:ext cx="68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7" name="Google Shape;557;p55"/>
          <p:cNvSpPr txBox="1"/>
          <p:nvPr/>
        </p:nvSpPr>
        <p:spPr>
          <a:xfrm>
            <a:off x="7555376" y="592050"/>
            <a:ext cx="14583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last_value_flag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58" name="Google Shape;558;p55"/>
          <p:cNvCxnSpPr>
            <a:stCxn id="548" idx="0"/>
            <a:endCxn id="554" idx="1"/>
          </p:cNvCxnSpPr>
          <p:nvPr/>
        </p:nvCxnSpPr>
        <p:spPr>
          <a:xfrm>
            <a:off x="6513225" y="911175"/>
            <a:ext cx="4149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9" name="Google Shape;559;p55"/>
          <p:cNvSpPr txBox="1"/>
          <p:nvPr/>
        </p:nvSpPr>
        <p:spPr>
          <a:xfrm>
            <a:off x="5327813" y="523850"/>
            <a:ext cx="73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1’b0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60" name="Google Shape;560;p55"/>
          <p:cNvCxnSpPr/>
          <p:nvPr/>
        </p:nvCxnSpPr>
        <p:spPr>
          <a:xfrm>
            <a:off x="5783663" y="721788"/>
            <a:ext cx="291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61" name="Google Shape;561;p55"/>
          <p:cNvGrpSpPr/>
          <p:nvPr/>
        </p:nvGrpSpPr>
        <p:grpSpPr>
          <a:xfrm>
            <a:off x="5111763" y="810675"/>
            <a:ext cx="437700" cy="802500"/>
            <a:chOff x="3074925" y="3727625"/>
            <a:chExt cx="437700" cy="802500"/>
          </a:xfrm>
        </p:grpSpPr>
        <p:sp>
          <p:nvSpPr>
            <p:cNvPr id="562" name="Google Shape;562;p55"/>
            <p:cNvSpPr/>
            <p:nvPr/>
          </p:nvSpPr>
          <p:spPr>
            <a:xfrm rot="5400000">
              <a:off x="2892525" y="3910025"/>
              <a:ext cx="802500" cy="437700"/>
            </a:xfrm>
            <a:prstGeom prst="trapezoid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55"/>
            <p:cNvSpPr txBox="1"/>
            <p:nvPr/>
          </p:nvSpPr>
          <p:spPr>
            <a:xfrm>
              <a:off x="3074925" y="3727625"/>
              <a:ext cx="3747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64" name="Google Shape;564;p55"/>
            <p:cNvSpPr txBox="1"/>
            <p:nvPr/>
          </p:nvSpPr>
          <p:spPr>
            <a:xfrm>
              <a:off x="3074925" y="4113500"/>
              <a:ext cx="3747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0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565" name="Google Shape;565;p55"/>
          <p:cNvSpPr txBox="1"/>
          <p:nvPr/>
        </p:nvSpPr>
        <p:spPr>
          <a:xfrm>
            <a:off x="4693125" y="1777213"/>
            <a:ext cx="127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accept_word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566" name="Google Shape;566;p55"/>
          <p:cNvGrpSpPr/>
          <p:nvPr/>
        </p:nvGrpSpPr>
        <p:grpSpPr>
          <a:xfrm>
            <a:off x="3891013" y="1231150"/>
            <a:ext cx="437700" cy="802500"/>
            <a:chOff x="3074925" y="3727625"/>
            <a:chExt cx="437700" cy="802500"/>
          </a:xfrm>
        </p:grpSpPr>
        <p:sp>
          <p:nvSpPr>
            <p:cNvPr id="567" name="Google Shape;567;p55"/>
            <p:cNvSpPr/>
            <p:nvPr/>
          </p:nvSpPr>
          <p:spPr>
            <a:xfrm rot="5400000">
              <a:off x="2892525" y="3910025"/>
              <a:ext cx="802500" cy="437700"/>
            </a:xfrm>
            <a:prstGeom prst="trapezoid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55"/>
            <p:cNvSpPr txBox="1"/>
            <p:nvPr/>
          </p:nvSpPr>
          <p:spPr>
            <a:xfrm>
              <a:off x="3074925" y="3727625"/>
              <a:ext cx="3747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69" name="Google Shape;569;p55"/>
            <p:cNvSpPr txBox="1"/>
            <p:nvPr/>
          </p:nvSpPr>
          <p:spPr>
            <a:xfrm>
              <a:off x="3074925" y="4113500"/>
              <a:ext cx="3747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0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cxnSp>
        <p:nvCxnSpPr>
          <p:cNvPr id="570" name="Google Shape;570;p55"/>
          <p:cNvCxnSpPr/>
          <p:nvPr/>
        </p:nvCxnSpPr>
        <p:spPr>
          <a:xfrm flipH="1" rot="10800000">
            <a:off x="3016513" y="1442900"/>
            <a:ext cx="874500" cy="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1" name="Google Shape;571;p55"/>
          <p:cNvCxnSpPr/>
          <p:nvPr/>
        </p:nvCxnSpPr>
        <p:spPr>
          <a:xfrm rot="10800000">
            <a:off x="5367300" y="1549575"/>
            <a:ext cx="0" cy="36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2" name="Google Shape;572;p55"/>
          <p:cNvCxnSpPr/>
          <p:nvPr/>
        </p:nvCxnSpPr>
        <p:spPr>
          <a:xfrm rot="10800000">
            <a:off x="6294388" y="1271250"/>
            <a:ext cx="0" cy="54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3" name="Google Shape;573;p55"/>
          <p:cNvSpPr txBox="1"/>
          <p:nvPr/>
        </p:nvSpPr>
        <p:spPr>
          <a:xfrm>
            <a:off x="2541617" y="1239300"/>
            <a:ext cx="6354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1’b0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74" name="Google Shape;574;p55"/>
          <p:cNvCxnSpPr>
            <a:stCxn id="564" idx="1"/>
            <a:endCxn id="567" idx="0"/>
          </p:cNvCxnSpPr>
          <p:nvPr/>
        </p:nvCxnSpPr>
        <p:spPr>
          <a:xfrm flipH="1">
            <a:off x="4328763" y="1335150"/>
            <a:ext cx="783000" cy="2973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5" name="Google Shape;575;p55"/>
          <p:cNvSpPr txBox="1"/>
          <p:nvPr/>
        </p:nvSpPr>
        <p:spPr>
          <a:xfrm>
            <a:off x="3758375" y="667975"/>
            <a:ext cx="127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Proxima Nova"/>
                <a:ea typeface="Proxima Nova"/>
                <a:cs typeface="Proxima Nova"/>
                <a:sym typeface="Proxima Nova"/>
              </a:rPr>
              <a:t>last_word_a</a:t>
            </a:r>
            <a:endParaRPr b="1"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76" name="Google Shape;576;p55"/>
          <p:cNvCxnSpPr/>
          <p:nvPr/>
        </p:nvCxnSpPr>
        <p:spPr>
          <a:xfrm>
            <a:off x="4688900" y="1034400"/>
            <a:ext cx="44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7" name="Google Shape;577;p55"/>
          <p:cNvCxnSpPr/>
          <p:nvPr/>
        </p:nvCxnSpPr>
        <p:spPr>
          <a:xfrm>
            <a:off x="2742450" y="2407850"/>
            <a:ext cx="57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8" name="Google Shape;578;p55"/>
          <p:cNvCxnSpPr/>
          <p:nvPr/>
        </p:nvCxnSpPr>
        <p:spPr>
          <a:xfrm>
            <a:off x="2742450" y="2640500"/>
            <a:ext cx="57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9" name="Google Shape;579;p55"/>
          <p:cNvSpPr txBox="1"/>
          <p:nvPr/>
        </p:nvSpPr>
        <p:spPr>
          <a:xfrm>
            <a:off x="400200" y="2177413"/>
            <a:ext cx="26601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(value_counter &lt; count_end)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0" name="Google Shape;580;p55"/>
          <p:cNvSpPr txBox="1"/>
          <p:nvPr/>
        </p:nvSpPr>
        <p:spPr>
          <a:xfrm>
            <a:off x="0" y="2465450"/>
            <a:ext cx="28149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(value_counter == (count_end - 1))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1" name="Google Shape;581;p55"/>
          <p:cNvSpPr/>
          <p:nvPr/>
        </p:nvSpPr>
        <p:spPr>
          <a:xfrm>
            <a:off x="3318738" y="2287025"/>
            <a:ext cx="374700" cy="474300"/>
          </a:xfrm>
          <a:prstGeom prst="flowChartDelay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2" name="Google Shape;582;p55"/>
          <p:cNvCxnSpPr>
            <a:stCxn id="581" idx="3"/>
            <a:endCxn id="567" idx="3"/>
          </p:cNvCxnSpPr>
          <p:nvPr/>
        </p:nvCxnSpPr>
        <p:spPr>
          <a:xfrm flipH="1" rot="10800000">
            <a:off x="3693438" y="1979075"/>
            <a:ext cx="416400" cy="545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3" name="Google Shape;583;p55"/>
          <p:cNvCxnSpPr>
            <a:stCxn id="554" idx="3"/>
            <a:endCxn id="569" idx="1"/>
          </p:cNvCxnSpPr>
          <p:nvPr/>
        </p:nvCxnSpPr>
        <p:spPr>
          <a:xfrm flipH="1">
            <a:off x="3890969" y="911180"/>
            <a:ext cx="3411900" cy="844500"/>
          </a:xfrm>
          <a:prstGeom prst="bentConnector5">
            <a:avLst>
              <a:gd fmla="val -6979" name="adj1"/>
              <a:gd fmla="val -59571" name="adj2"/>
              <a:gd fmla="val 112110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4" name="Google Shape;584;p55"/>
          <p:cNvCxnSpPr/>
          <p:nvPr/>
        </p:nvCxnSpPr>
        <p:spPr>
          <a:xfrm>
            <a:off x="6839525" y="3187750"/>
            <a:ext cx="132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5" name="Google Shape;585;p55"/>
          <p:cNvSpPr txBox="1"/>
          <p:nvPr/>
        </p:nvSpPr>
        <p:spPr>
          <a:xfrm>
            <a:off x="5429875" y="2987650"/>
            <a:ext cx="162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temp_word [6:0]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6" name="Google Shape;586;p55"/>
          <p:cNvSpPr txBox="1"/>
          <p:nvPr/>
        </p:nvSpPr>
        <p:spPr>
          <a:xfrm>
            <a:off x="8079875" y="2987650"/>
            <a:ext cx="102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Proxima Nova"/>
                <a:ea typeface="Proxima Nova"/>
                <a:cs typeface="Proxima Nova"/>
                <a:sym typeface="Proxima Nova"/>
              </a:rPr>
              <a:t>data_out</a:t>
            </a:r>
            <a:endParaRPr b="1"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7" name="Google Shape;587;p55"/>
          <p:cNvSpPr/>
          <p:nvPr/>
        </p:nvSpPr>
        <p:spPr>
          <a:xfrm>
            <a:off x="2367756" y="3402637"/>
            <a:ext cx="576300" cy="729600"/>
          </a:xfrm>
          <a:prstGeom prst="flowChartDelay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8" name="Google Shape;588;p55"/>
          <p:cNvCxnSpPr/>
          <p:nvPr/>
        </p:nvCxnSpPr>
        <p:spPr>
          <a:xfrm>
            <a:off x="1980550" y="3625500"/>
            <a:ext cx="38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9" name="Google Shape;589;p55"/>
          <p:cNvCxnSpPr/>
          <p:nvPr/>
        </p:nvCxnSpPr>
        <p:spPr>
          <a:xfrm>
            <a:off x="1973250" y="3989475"/>
            <a:ext cx="39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0" name="Google Shape;590;p55"/>
          <p:cNvSpPr txBox="1"/>
          <p:nvPr/>
        </p:nvSpPr>
        <p:spPr>
          <a:xfrm>
            <a:off x="660025" y="3402625"/>
            <a:ext cx="145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first_value_flag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1" name="Google Shape;591;p55"/>
          <p:cNvSpPr txBox="1"/>
          <p:nvPr/>
        </p:nvSpPr>
        <p:spPr>
          <a:xfrm>
            <a:off x="31650" y="3804150"/>
            <a:ext cx="202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(value_counter == 3’d0)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92" name="Google Shape;592;p55"/>
          <p:cNvCxnSpPr>
            <a:stCxn id="587" idx="3"/>
          </p:cNvCxnSpPr>
          <p:nvPr/>
        </p:nvCxnSpPr>
        <p:spPr>
          <a:xfrm>
            <a:off x="2944056" y="3767437"/>
            <a:ext cx="65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3" name="Google Shape;593;p55"/>
          <p:cNvSpPr txBox="1"/>
          <p:nvPr/>
        </p:nvSpPr>
        <p:spPr>
          <a:xfrm>
            <a:off x="3594750" y="3567325"/>
            <a:ext cx="11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Proxima Nova"/>
                <a:ea typeface="Proxima Nova"/>
                <a:cs typeface="Proxima Nova"/>
                <a:sym typeface="Proxima Nova"/>
              </a:rPr>
              <a:t>first_value</a:t>
            </a:r>
            <a:endParaRPr b="1"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4" name="Google Shape;594;p55"/>
          <p:cNvSpPr/>
          <p:nvPr/>
        </p:nvSpPr>
        <p:spPr>
          <a:xfrm>
            <a:off x="6390506" y="4147012"/>
            <a:ext cx="576300" cy="729600"/>
          </a:xfrm>
          <a:prstGeom prst="flowChartDelay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5" name="Google Shape;595;p55"/>
          <p:cNvCxnSpPr/>
          <p:nvPr/>
        </p:nvCxnSpPr>
        <p:spPr>
          <a:xfrm>
            <a:off x="5624300" y="4369875"/>
            <a:ext cx="76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6" name="Google Shape;596;p55"/>
          <p:cNvCxnSpPr/>
          <p:nvPr/>
        </p:nvCxnSpPr>
        <p:spPr>
          <a:xfrm>
            <a:off x="5624300" y="4733850"/>
            <a:ext cx="76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7" name="Google Shape;597;p55"/>
          <p:cNvSpPr txBox="1"/>
          <p:nvPr/>
        </p:nvSpPr>
        <p:spPr>
          <a:xfrm>
            <a:off x="4281500" y="4150588"/>
            <a:ext cx="145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last_value_flag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8" name="Google Shape;598;p55"/>
          <p:cNvSpPr txBox="1"/>
          <p:nvPr/>
        </p:nvSpPr>
        <p:spPr>
          <a:xfrm>
            <a:off x="2856500" y="4533750"/>
            <a:ext cx="298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(value_counter == (count_end - 1))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99" name="Google Shape;599;p55"/>
          <p:cNvCxnSpPr>
            <a:stCxn id="594" idx="3"/>
          </p:cNvCxnSpPr>
          <p:nvPr/>
        </p:nvCxnSpPr>
        <p:spPr>
          <a:xfrm>
            <a:off x="6966806" y="4511812"/>
            <a:ext cx="65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0" name="Google Shape;600;p55"/>
          <p:cNvSpPr txBox="1"/>
          <p:nvPr/>
        </p:nvSpPr>
        <p:spPr>
          <a:xfrm>
            <a:off x="7617500" y="4311700"/>
            <a:ext cx="108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Proxima Nova"/>
                <a:ea typeface="Proxima Nova"/>
                <a:cs typeface="Proxima Nova"/>
                <a:sym typeface="Proxima Nova"/>
              </a:rPr>
              <a:t>last_value</a:t>
            </a:r>
            <a:endParaRPr b="1" i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6"/>
          <p:cNvSpPr/>
          <p:nvPr/>
        </p:nvSpPr>
        <p:spPr>
          <a:xfrm>
            <a:off x="4041281" y="316762"/>
            <a:ext cx="576300" cy="729600"/>
          </a:xfrm>
          <a:prstGeom prst="flowChartDelay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6" name="Google Shape;606;p56"/>
          <p:cNvCxnSpPr/>
          <p:nvPr/>
        </p:nvCxnSpPr>
        <p:spPr>
          <a:xfrm>
            <a:off x="3275075" y="539625"/>
            <a:ext cx="76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7" name="Google Shape;607;p56"/>
          <p:cNvCxnSpPr/>
          <p:nvPr/>
        </p:nvCxnSpPr>
        <p:spPr>
          <a:xfrm>
            <a:off x="3275075" y="903600"/>
            <a:ext cx="76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8" name="Google Shape;608;p56"/>
          <p:cNvSpPr txBox="1"/>
          <p:nvPr/>
        </p:nvSpPr>
        <p:spPr>
          <a:xfrm>
            <a:off x="2063600" y="339525"/>
            <a:ext cx="145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Proxima Nova"/>
                <a:ea typeface="Proxima Nova"/>
                <a:cs typeface="Proxima Nova"/>
                <a:sym typeface="Proxima Nova"/>
              </a:rPr>
              <a:t>new_word_a</a:t>
            </a:r>
            <a:endParaRPr b="1"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9" name="Google Shape;609;p56"/>
          <p:cNvSpPr txBox="1"/>
          <p:nvPr/>
        </p:nvSpPr>
        <p:spPr>
          <a:xfrm>
            <a:off x="1520375" y="703500"/>
            <a:ext cx="187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Proxima Nova"/>
                <a:ea typeface="Proxima Nova"/>
                <a:cs typeface="Proxima Nova"/>
                <a:sym typeface="Proxima Nova"/>
              </a:rPr>
              <a:t>packet_in_progress</a:t>
            </a:r>
            <a:endParaRPr b="1"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10" name="Google Shape;610;p56"/>
          <p:cNvCxnSpPr>
            <a:stCxn id="605" idx="3"/>
          </p:cNvCxnSpPr>
          <p:nvPr/>
        </p:nvCxnSpPr>
        <p:spPr>
          <a:xfrm>
            <a:off x="4617581" y="681562"/>
            <a:ext cx="65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1" name="Google Shape;611;p56"/>
          <p:cNvSpPr txBox="1"/>
          <p:nvPr/>
        </p:nvSpPr>
        <p:spPr>
          <a:xfrm>
            <a:off x="5268275" y="481450"/>
            <a:ext cx="141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accept_word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12" name="Google Shape;612;p56"/>
          <p:cNvCxnSpPr/>
          <p:nvPr/>
        </p:nvCxnSpPr>
        <p:spPr>
          <a:xfrm>
            <a:off x="3466100" y="2365825"/>
            <a:ext cx="127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3" name="Google Shape;613;p56"/>
          <p:cNvSpPr txBox="1"/>
          <p:nvPr/>
        </p:nvSpPr>
        <p:spPr>
          <a:xfrm>
            <a:off x="4744700" y="2165725"/>
            <a:ext cx="136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Proxima Nova"/>
                <a:ea typeface="Proxima Nova"/>
                <a:cs typeface="Proxima Nova"/>
                <a:sym typeface="Proxima Nova"/>
              </a:rPr>
              <a:t>data_out [6:0]</a:t>
            </a:r>
            <a:endParaRPr b="1"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4" name="Google Shape;614;p56"/>
          <p:cNvSpPr txBox="1"/>
          <p:nvPr/>
        </p:nvSpPr>
        <p:spPr>
          <a:xfrm>
            <a:off x="1793000" y="2165725"/>
            <a:ext cx="159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Proxima Nova"/>
                <a:ea typeface="Proxima Nova"/>
                <a:cs typeface="Proxima Nova"/>
                <a:sym typeface="Proxima Nova"/>
              </a:rPr>
              <a:t>temp_word [6:0]</a:t>
            </a:r>
            <a:endParaRPr b="1"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15" name="Google Shape;615;p56"/>
          <p:cNvCxnSpPr/>
          <p:nvPr/>
        </p:nvCxnSpPr>
        <p:spPr>
          <a:xfrm flipH="1" rot="10800000">
            <a:off x="3911775" y="2292675"/>
            <a:ext cx="153300" cy="13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56"/>
          <p:cNvSpPr txBox="1"/>
          <p:nvPr/>
        </p:nvSpPr>
        <p:spPr>
          <a:xfrm>
            <a:off x="3865997" y="2033175"/>
            <a:ext cx="4032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7’b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1" name="Google Shape;621;p57"/>
          <p:cNvCxnSpPr/>
          <p:nvPr/>
        </p:nvCxnSpPr>
        <p:spPr>
          <a:xfrm flipH="1" rot="10800000">
            <a:off x="673672" y="2464668"/>
            <a:ext cx="3924300" cy="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2" name="Google Shape;622;p57"/>
          <p:cNvSpPr txBox="1"/>
          <p:nvPr/>
        </p:nvSpPr>
        <p:spPr>
          <a:xfrm>
            <a:off x="93625" y="2128375"/>
            <a:ext cx="12039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Lato"/>
                <a:ea typeface="Lato"/>
                <a:cs typeface="Lato"/>
                <a:sym typeface="Lato"/>
              </a:rPr>
              <a:t>last_word_r</a:t>
            </a:r>
            <a:endParaRPr b="1" i="1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623" name="Google Shape;623;p57"/>
          <p:cNvGrpSpPr/>
          <p:nvPr/>
        </p:nvGrpSpPr>
        <p:grpSpPr>
          <a:xfrm>
            <a:off x="7013547" y="2043637"/>
            <a:ext cx="374822" cy="474387"/>
            <a:chOff x="1046700" y="743675"/>
            <a:chExt cx="714900" cy="904800"/>
          </a:xfrm>
        </p:grpSpPr>
        <p:sp>
          <p:nvSpPr>
            <p:cNvPr id="624" name="Google Shape;624;p57"/>
            <p:cNvSpPr/>
            <p:nvPr/>
          </p:nvSpPr>
          <p:spPr>
            <a:xfrm>
              <a:off x="1046700" y="743675"/>
              <a:ext cx="714900" cy="9048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57"/>
            <p:cNvSpPr/>
            <p:nvPr/>
          </p:nvSpPr>
          <p:spPr>
            <a:xfrm>
              <a:off x="1243800" y="1371275"/>
              <a:ext cx="320700" cy="27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26" name="Google Shape;626;p57"/>
          <p:cNvCxnSpPr>
            <a:stCxn id="624" idx="3"/>
            <a:endCxn id="627" idx="2"/>
          </p:cNvCxnSpPr>
          <p:nvPr/>
        </p:nvCxnSpPr>
        <p:spPr>
          <a:xfrm>
            <a:off x="7388369" y="2280830"/>
            <a:ext cx="107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7" name="Google Shape;627;p57"/>
          <p:cNvSpPr txBox="1"/>
          <p:nvPr/>
        </p:nvSpPr>
        <p:spPr>
          <a:xfrm>
            <a:off x="7859175" y="1930725"/>
            <a:ext cx="12039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Lato"/>
                <a:ea typeface="Lato"/>
                <a:cs typeface="Lato"/>
                <a:sym typeface="Lato"/>
              </a:rPr>
              <a:t>last_word_a</a:t>
            </a:r>
            <a:endParaRPr b="1" i="1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628" name="Google Shape;628;p57"/>
          <p:cNvGrpSpPr/>
          <p:nvPr/>
        </p:nvGrpSpPr>
        <p:grpSpPr>
          <a:xfrm>
            <a:off x="4597963" y="1879575"/>
            <a:ext cx="437700" cy="802500"/>
            <a:chOff x="3074925" y="3727625"/>
            <a:chExt cx="437700" cy="802500"/>
          </a:xfrm>
        </p:grpSpPr>
        <p:sp>
          <p:nvSpPr>
            <p:cNvPr id="629" name="Google Shape;629;p57"/>
            <p:cNvSpPr/>
            <p:nvPr/>
          </p:nvSpPr>
          <p:spPr>
            <a:xfrm rot="5400000">
              <a:off x="2892525" y="3910025"/>
              <a:ext cx="802500" cy="437700"/>
            </a:xfrm>
            <a:prstGeom prst="trapezoid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57"/>
            <p:cNvSpPr txBox="1"/>
            <p:nvPr/>
          </p:nvSpPr>
          <p:spPr>
            <a:xfrm>
              <a:off x="3074925" y="3727625"/>
              <a:ext cx="3747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631" name="Google Shape;631;p57"/>
            <p:cNvSpPr txBox="1"/>
            <p:nvPr/>
          </p:nvSpPr>
          <p:spPr>
            <a:xfrm>
              <a:off x="3074925" y="4113500"/>
              <a:ext cx="3747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0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cxnSp>
        <p:nvCxnSpPr>
          <p:cNvPr id="632" name="Google Shape;632;p57"/>
          <p:cNvCxnSpPr>
            <a:stCxn id="629" idx="3"/>
          </p:cNvCxnSpPr>
          <p:nvPr/>
        </p:nvCxnSpPr>
        <p:spPr>
          <a:xfrm>
            <a:off x="4816813" y="2627363"/>
            <a:ext cx="0" cy="21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57"/>
          <p:cNvSpPr txBox="1"/>
          <p:nvPr/>
        </p:nvSpPr>
        <p:spPr>
          <a:xfrm>
            <a:off x="4597975" y="2738125"/>
            <a:ext cx="43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Proxima Nova"/>
                <a:ea typeface="Proxima Nova"/>
                <a:cs typeface="Proxima Nova"/>
                <a:sym typeface="Proxima Nova"/>
              </a:rPr>
              <a:t>rst</a:t>
            </a:r>
            <a:endParaRPr b="1"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34" name="Google Shape;634;p57"/>
          <p:cNvCxnSpPr/>
          <p:nvPr/>
        </p:nvCxnSpPr>
        <p:spPr>
          <a:xfrm>
            <a:off x="4068775" y="2128375"/>
            <a:ext cx="52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5" name="Google Shape;635;p57"/>
          <p:cNvSpPr txBox="1"/>
          <p:nvPr/>
        </p:nvSpPr>
        <p:spPr>
          <a:xfrm>
            <a:off x="3881950" y="1840675"/>
            <a:ext cx="3747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36" name="Google Shape;636;p57"/>
          <p:cNvCxnSpPr/>
          <p:nvPr/>
        </p:nvCxnSpPr>
        <p:spPr>
          <a:xfrm>
            <a:off x="5035663" y="2280825"/>
            <a:ext cx="197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7" name="Google Shape;637;p57"/>
          <p:cNvCxnSpPr/>
          <p:nvPr/>
        </p:nvCxnSpPr>
        <p:spPr>
          <a:xfrm flipH="1" rot="10800000">
            <a:off x="667322" y="3906343"/>
            <a:ext cx="3924300" cy="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8" name="Google Shape;638;p57"/>
          <p:cNvSpPr txBox="1"/>
          <p:nvPr/>
        </p:nvSpPr>
        <p:spPr>
          <a:xfrm>
            <a:off x="87275" y="3570050"/>
            <a:ext cx="12039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Lato"/>
                <a:ea typeface="Lato"/>
                <a:cs typeface="Lato"/>
                <a:sym typeface="Lato"/>
              </a:rPr>
              <a:t>new_word_r</a:t>
            </a:r>
            <a:endParaRPr b="1" i="1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639" name="Google Shape;639;p57"/>
          <p:cNvGrpSpPr/>
          <p:nvPr/>
        </p:nvGrpSpPr>
        <p:grpSpPr>
          <a:xfrm>
            <a:off x="7007197" y="3485312"/>
            <a:ext cx="374822" cy="474387"/>
            <a:chOff x="1046700" y="743675"/>
            <a:chExt cx="714900" cy="904800"/>
          </a:xfrm>
        </p:grpSpPr>
        <p:sp>
          <p:nvSpPr>
            <p:cNvPr id="640" name="Google Shape;640;p57"/>
            <p:cNvSpPr/>
            <p:nvPr/>
          </p:nvSpPr>
          <p:spPr>
            <a:xfrm>
              <a:off x="1046700" y="743675"/>
              <a:ext cx="714900" cy="9048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57"/>
            <p:cNvSpPr/>
            <p:nvPr/>
          </p:nvSpPr>
          <p:spPr>
            <a:xfrm>
              <a:off x="1243800" y="1371275"/>
              <a:ext cx="320700" cy="27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42" name="Google Shape;642;p57"/>
          <p:cNvCxnSpPr>
            <a:stCxn id="640" idx="3"/>
            <a:endCxn id="643" idx="2"/>
          </p:cNvCxnSpPr>
          <p:nvPr/>
        </p:nvCxnSpPr>
        <p:spPr>
          <a:xfrm>
            <a:off x="7382019" y="3722505"/>
            <a:ext cx="107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3" name="Google Shape;643;p57"/>
          <p:cNvSpPr txBox="1"/>
          <p:nvPr/>
        </p:nvSpPr>
        <p:spPr>
          <a:xfrm>
            <a:off x="7852825" y="3372400"/>
            <a:ext cx="12039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Lato"/>
                <a:ea typeface="Lato"/>
                <a:cs typeface="Lato"/>
                <a:sym typeface="Lato"/>
              </a:rPr>
              <a:t>new_word_a</a:t>
            </a:r>
            <a:endParaRPr b="1" i="1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644" name="Google Shape;644;p57"/>
          <p:cNvGrpSpPr/>
          <p:nvPr/>
        </p:nvGrpSpPr>
        <p:grpSpPr>
          <a:xfrm>
            <a:off x="4591613" y="3321250"/>
            <a:ext cx="437700" cy="802500"/>
            <a:chOff x="3074925" y="3727625"/>
            <a:chExt cx="437700" cy="802500"/>
          </a:xfrm>
        </p:grpSpPr>
        <p:sp>
          <p:nvSpPr>
            <p:cNvPr id="645" name="Google Shape;645;p57"/>
            <p:cNvSpPr/>
            <p:nvPr/>
          </p:nvSpPr>
          <p:spPr>
            <a:xfrm rot="5400000">
              <a:off x="2892525" y="3910025"/>
              <a:ext cx="802500" cy="437700"/>
            </a:xfrm>
            <a:prstGeom prst="trapezoid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57"/>
            <p:cNvSpPr txBox="1"/>
            <p:nvPr/>
          </p:nvSpPr>
          <p:spPr>
            <a:xfrm>
              <a:off x="3074925" y="3727625"/>
              <a:ext cx="3747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647" name="Google Shape;647;p57"/>
            <p:cNvSpPr txBox="1"/>
            <p:nvPr/>
          </p:nvSpPr>
          <p:spPr>
            <a:xfrm>
              <a:off x="3074925" y="4113500"/>
              <a:ext cx="3747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0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cxnSp>
        <p:nvCxnSpPr>
          <p:cNvPr id="648" name="Google Shape;648;p57"/>
          <p:cNvCxnSpPr>
            <a:stCxn id="645" idx="3"/>
          </p:cNvCxnSpPr>
          <p:nvPr/>
        </p:nvCxnSpPr>
        <p:spPr>
          <a:xfrm>
            <a:off x="4810463" y="4069038"/>
            <a:ext cx="0" cy="21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9" name="Google Shape;649;p57"/>
          <p:cNvSpPr txBox="1"/>
          <p:nvPr/>
        </p:nvSpPr>
        <p:spPr>
          <a:xfrm>
            <a:off x="4591625" y="4179800"/>
            <a:ext cx="43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Proxima Nova"/>
                <a:ea typeface="Proxima Nova"/>
                <a:cs typeface="Proxima Nova"/>
                <a:sym typeface="Proxima Nova"/>
              </a:rPr>
              <a:t>rst</a:t>
            </a:r>
            <a:endParaRPr b="1"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50" name="Google Shape;650;p57"/>
          <p:cNvCxnSpPr/>
          <p:nvPr/>
        </p:nvCxnSpPr>
        <p:spPr>
          <a:xfrm>
            <a:off x="4062425" y="3570050"/>
            <a:ext cx="52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1" name="Google Shape;651;p57"/>
          <p:cNvSpPr txBox="1"/>
          <p:nvPr/>
        </p:nvSpPr>
        <p:spPr>
          <a:xfrm>
            <a:off x="3875600" y="3282350"/>
            <a:ext cx="3747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52" name="Google Shape;652;p57"/>
          <p:cNvCxnSpPr/>
          <p:nvPr/>
        </p:nvCxnSpPr>
        <p:spPr>
          <a:xfrm>
            <a:off x="5029313" y="3722500"/>
            <a:ext cx="197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3" name="Google Shape;653;p57"/>
          <p:cNvCxnSpPr/>
          <p:nvPr/>
        </p:nvCxnSpPr>
        <p:spPr>
          <a:xfrm flipH="1" rot="10800000">
            <a:off x="580047" y="1022993"/>
            <a:ext cx="3924300" cy="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4" name="Google Shape;654;p57"/>
          <p:cNvSpPr txBox="1"/>
          <p:nvPr/>
        </p:nvSpPr>
        <p:spPr>
          <a:xfrm>
            <a:off x="0" y="686700"/>
            <a:ext cx="12039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Lato"/>
                <a:ea typeface="Lato"/>
                <a:cs typeface="Lato"/>
                <a:sym typeface="Lato"/>
              </a:rPr>
              <a:t>first_word_r</a:t>
            </a:r>
            <a:endParaRPr b="1" i="1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655" name="Google Shape;655;p57"/>
          <p:cNvGrpSpPr/>
          <p:nvPr/>
        </p:nvGrpSpPr>
        <p:grpSpPr>
          <a:xfrm>
            <a:off x="6919922" y="601962"/>
            <a:ext cx="374822" cy="474387"/>
            <a:chOff x="1046700" y="743675"/>
            <a:chExt cx="714900" cy="904800"/>
          </a:xfrm>
        </p:grpSpPr>
        <p:sp>
          <p:nvSpPr>
            <p:cNvPr id="656" name="Google Shape;656;p57"/>
            <p:cNvSpPr/>
            <p:nvPr/>
          </p:nvSpPr>
          <p:spPr>
            <a:xfrm>
              <a:off x="1046700" y="743675"/>
              <a:ext cx="714900" cy="9048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57"/>
            <p:cNvSpPr/>
            <p:nvPr/>
          </p:nvSpPr>
          <p:spPr>
            <a:xfrm>
              <a:off x="1243800" y="1371275"/>
              <a:ext cx="320700" cy="27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58" name="Google Shape;658;p57"/>
          <p:cNvCxnSpPr>
            <a:stCxn id="656" idx="3"/>
            <a:endCxn id="659" idx="2"/>
          </p:cNvCxnSpPr>
          <p:nvPr/>
        </p:nvCxnSpPr>
        <p:spPr>
          <a:xfrm>
            <a:off x="7294744" y="839155"/>
            <a:ext cx="107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9" name="Google Shape;659;p57"/>
          <p:cNvSpPr txBox="1"/>
          <p:nvPr/>
        </p:nvSpPr>
        <p:spPr>
          <a:xfrm>
            <a:off x="7765550" y="489050"/>
            <a:ext cx="12039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Lato"/>
                <a:ea typeface="Lato"/>
                <a:cs typeface="Lato"/>
                <a:sym typeface="Lato"/>
              </a:rPr>
              <a:t>first_word_a</a:t>
            </a:r>
            <a:endParaRPr b="1" i="1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660" name="Google Shape;660;p57"/>
          <p:cNvGrpSpPr/>
          <p:nvPr/>
        </p:nvGrpSpPr>
        <p:grpSpPr>
          <a:xfrm>
            <a:off x="4504338" y="437900"/>
            <a:ext cx="437700" cy="802500"/>
            <a:chOff x="3074925" y="3727625"/>
            <a:chExt cx="437700" cy="802500"/>
          </a:xfrm>
        </p:grpSpPr>
        <p:sp>
          <p:nvSpPr>
            <p:cNvPr id="661" name="Google Shape;661;p57"/>
            <p:cNvSpPr/>
            <p:nvPr/>
          </p:nvSpPr>
          <p:spPr>
            <a:xfrm rot="5400000">
              <a:off x="2892525" y="3910025"/>
              <a:ext cx="802500" cy="437700"/>
            </a:xfrm>
            <a:prstGeom prst="trapezoid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57"/>
            <p:cNvSpPr txBox="1"/>
            <p:nvPr/>
          </p:nvSpPr>
          <p:spPr>
            <a:xfrm>
              <a:off x="3074925" y="3727625"/>
              <a:ext cx="3747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663" name="Google Shape;663;p57"/>
            <p:cNvSpPr txBox="1"/>
            <p:nvPr/>
          </p:nvSpPr>
          <p:spPr>
            <a:xfrm>
              <a:off x="3074925" y="4113500"/>
              <a:ext cx="3747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0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cxnSp>
        <p:nvCxnSpPr>
          <p:cNvPr id="664" name="Google Shape;664;p57"/>
          <p:cNvCxnSpPr>
            <a:stCxn id="661" idx="3"/>
          </p:cNvCxnSpPr>
          <p:nvPr/>
        </p:nvCxnSpPr>
        <p:spPr>
          <a:xfrm>
            <a:off x="4723188" y="1185688"/>
            <a:ext cx="0" cy="21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5" name="Google Shape;665;p57"/>
          <p:cNvSpPr txBox="1"/>
          <p:nvPr/>
        </p:nvSpPr>
        <p:spPr>
          <a:xfrm>
            <a:off x="4504350" y="1296450"/>
            <a:ext cx="43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Proxima Nova"/>
                <a:ea typeface="Proxima Nova"/>
                <a:cs typeface="Proxima Nova"/>
                <a:sym typeface="Proxima Nova"/>
              </a:rPr>
              <a:t>rst</a:t>
            </a:r>
            <a:endParaRPr b="1"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66" name="Google Shape;666;p57"/>
          <p:cNvCxnSpPr/>
          <p:nvPr/>
        </p:nvCxnSpPr>
        <p:spPr>
          <a:xfrm>
            <a:off x="3975150" y="686700"/>
            <a:ext cx="52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7" name="Google Shape;667;p57"/>
          <p:cNvSpPr txBox="1"/>
          <p:nvPr/>
        </p:nvSpPr>
        <p:spPr>
          <a:xfrm>
            <a:off x="3788325" y="399000"/>
            <a:ext cx="3747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68" name="Google Shape;668;p57"/>
          <p:cNvCxnSpPr/>
          <p:nvPr/>
        </p:nvCxnSpPr>
        <p:spPr>
          <a:xfrm>
            <a:off x="4942038" y="839150"/>
            <a:ext cx="197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3" name="Google Shape;673;p58"/>
          <p:cNvGrpSpPr/>
          <p:nvPr/>
        </p:nvGrpSpPr>
        <p:grpSpPr>
          <a:xfrm>
            <a:off x="6422572" y="2277312"/>
            <a:ext cx="374822" cy="474387"/>
            <a:chOff x="1046700" y="743675"/>
            <a:chExt cx="714900" cy="904800"/>
          </a:xfrm>
        </p:grpSpPr>
        <p:sp>
          <p:nvSpPr>
            <p:cNvPr id="674" name="Google Shape;674;p58"/>
            <p:cNvSpPr/>
            <p:nvPr/>
          </p:nvSpPr>
          <p:spPr>
            <a:xfrm>
              <a:off x="1046700" y="743675"/>
              <a:ext cx="714900" cy="9048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58"/>
            <p:cNvSpPr/>
            <p:nvPr/>
          </p:nvSpPr>
          <p:spPr>
            <a:xfrm>
              <a:off x="1243800" y="1371275"/>
              <a:ext cx="320700" cy="27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76" name="Google Shape;676;p58"/>
          <p:cNvCxnSpPr>
            <a:endCxn id="677" idx="1"/>
          </p:cNvCxnSpPr>
          <p:nvPr/>
        </p:nvCxnSpPr>
        <p:spPr>
          <a:xfrm>
            <a:off x="637060" y="405205"/>
            <a:ext cx="637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8" name="Google Shape;678;p58"/>
          <p:cNvCxnSpPr>
            <a:endCxn id="679" idx="1"/>
          </p:cNvCxnSpPr>
          <p:nvPr/>
        </p:nvCxnSpPr>
        <p:spPr>
          <a:xfrm>
            <a:off x="673660" y="974393"/>
            <a:ext cx="633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0" name="Google Shape;680;p58"/>
          <p:cNvSpPr txBox="1"/>
          <p:nvPr/>
        </p:nvSpPr>
        <p:spPr>
          <a:xfrm>
            <a:off x="93613" y="55100"/>
            <a:ext cx="12039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Lato"/>
                <a:ea typeface="Lato"/>
                <a:cs typeface="Lato"/>
                <a:sym typeface="Lato"/>
              </a:rPr>
              <a:t>first_word_r</a:t>
            </a:r>
            <a:endParaRPr b="1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1" name="Google Shape;681;p58"/>
          <p:cNvSpPr txBox="1"/>
          <p:nvPr/>
        </p:nvSpPr>
        <p:spPr>
          <a:xfrm>
            <a:off x="93613" y="624300"/>
            <a:ext cx="12039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Lato"/>
                <a:ea typeface="Lato"/>
                <a:cs typeface="Lato"/>
                <a:sym typeface="Lato"/>
              </a:rPr>
              <a:t>last_word_r</a:t>
            </a:r>
            <a:endParaRPr b="1" i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82" name="Google Shape;682;p58"/>
          <p:cNvCxnSpPr>
            <a:stCxn id="674" idx="3"/>
          </p:cNvCxnSpPr>
          <p:nvPr/>
        </p:nvCxnSpPr>
        <p:spPr>
          <a:xfrm>
            <a:off x="6797394" y="2514505"/>
            <a:ext cx="68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683" name="Google Shape;683;p58"/>
          <p:cNvGrpSpPr/>
          <p:nvPr/>
        </p:nvGrpSpPr>
        <p:grpSpPr>
          <a:xfrm>
            <a:off x="7013560" y="168012"/>
            <a:ext cx="374822" cy="474387"/>
            <a:chOff x="1046700" y="743675"/>
            <a:chExt cx="714900" cy="904800"/>
          </a:xfrm>
        </p:grpSpPr>
        <p:sp>
          <p:nvSpPr>
            <p:cNvPr id="677" name="Google Shape;677;p58"/>
            <p:cNvSpPr/>
            <p:nvPr/>
          </p:nvSpPr>
          <p:spPr>
            <a:xfrm>
              <a:off x="1046700" y="743675"/>
              <a:ext cx="714900" cy="9048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58"/>
            <p:cNvSpPr/>
            <p:nvPr/>
          </p:nvSpPr>
          <p:spPr>
            <a:xfrm>
              <a:off x="1243800" y="1371275"/>
              <a:ext cx="320700" cy="27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85" name="Google Shape;685;p58"/>
          <p:cNvCxnSpPr>
            <a:stCxn id="677" idx="3"/>
            <a:endCxn id="686" idx="2"/>
          </p:cNvCxnSpPr>
          <p:nvPr/>
        </p:nvCxnSpPr>
        <p:spPr>
          <a:xfrm>
            <a:off x="7388382" y="405205"/>
            <a:ext cx="1159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6" name="Google Shape;686;p58"/>
          <p:cNvSpPr txBox="1"/>
          <p:nvPr/>
        </p:nvSpPr>
        <p:spPr>
          <a:xfrm>
            <a:off x="7946338" y="55125"/>
            <a:ext cx="12039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Lato"/>
                <a:ea typeface="Lato"/>
                <a:cs typeface="Lato"/>
                <a:sym typeface="Lato"/>
              </a:rPr>
              <a:t>first_word_a</a:t>
            </a:r>
            <a:endParaRPr b="1" i="1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687" name="Google Shape;687;p58"/>
          <p:cNvGrpSpPr/>
          <p:nvPr/>
        </p:nvGrpSpPr>
        <p:grpSpPr>
          <a:xfrm>
            <a:off x="7013560" y="737200"/>
            <a:ext cx="374822" cy="474387"/>
            <a:chOff x="1046700" y="743675"/>
            <a:chExt cx="714900" cy="904800"/>
          </a:xfrm>
        </p:grpSpPr>
        <p:sp>
          <p:nvSpPr>
            <p:cNvPr id="679" name="Google Shape;679;p58"/>
            <p:cNvSpPr/>
            <p:nvPr/>
          </p:nvSpPr>
          <p:spPr>
            <a:xfrm>
              <a:off x="1046700" y="743675"/>
              <a:ext cx="714900" cy="9048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58"/>
            <p:cNvSpPr/>
            <p:nvPr/>
          </p:nvSpPr>
          <p:spPr>
            <a:xfrm>
              <a:off x="1243800" y="1371275"/>
              <a:ext cx="320700" cy="27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89" name="Google Shape;689;p58"/>
          <p:cNvCxnSpPr>
            <a:stCxn id="679" idx="3"/>
            <a:endCxn id="690" idx="2"/>
          </p:cNvCxnSpPr>
          <p:nvPr/>
        </p:nvCxnSpPr>
        <p:spPr>
          <a:xfrm flipH="1" rot="10800000">
            <a:off x="7388382" y="962693"/>
            <a:ext cx="1137600" cy="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0" name="Google Shape;690;p58"/>
          <p:cNvSpPr txBox="1"/>
          <p:nvPr/>
        </p:nvSpPr>
        <p:spPr>
          <a:xfrm>
            <a:off x="7923988" y="612688"/>
            <a:ext cx="12039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Lato"/>
                <a:ea typeface="Lato"/>
                <a:cs typeface="Lato"/>
                <a:sym typeface="Lato"/>
              </a:rPr>
              <a:t>last_word_a</a:t>
            </a:r>
            <a:endParaRPr b="1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1" name="Google Shape;691;p58"/>
          <p:cNvSpPr txBox="1"/>
          <p:nvPr/>
        </p:nvSpPr>
        <p:spPr>
          <a:xfrm>
            <a:off x="7043388" y="2145100"/>
            <a:ext cx="1702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Lato"/>
                <a:ea typeface="Lato"/>
                <a:cs typeface="Lato"/>
                <a:sym typeface="Lato"/>
              </a:rPr>
              <a:t>packet_in_progress</a:t>
            </a:r>
            <a:endParaRPr b="1" i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92" name="Google Shape;692;p58"/>
          <p:cNvCxnSpPr>
            <a:endCxn id="693" idx="1"/>
          </p:cNvCxnSpPr>
          <p:nvPr/>
        </p:nvCxnSpPr>
        <p:spPr>
          <a:xfrm>
            <a:off x="673647" y="1531968"/>
            <a:ext cx="633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4" name="Google Shape;694;p58"/>
          <p:cNvSpPr txBox="1"/>
          <p:nvPr/>
        </p:nvSpPr>
        <p:spPr>
          <a:xfrm>
            <a:off x="93600" y="1181875"/>
            <a:ext cx="12039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Lato"/>
                <a:ea typeface="Lato"/>
                <a:cs typeface="Lato"/>
                <a:sym typeface="Lato"/>
              </a:rPr>
              <a:t>new_word_r</a:t>
            </a:r>
            <a:endParaRPr b="1" i="1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695" name="Google Shape;695;p58"/>
          <p:cNvGrpSpPr/>
          <p:nvPr/>
        </p:nvGrpSpPr>
        <p:grpSpPr>
          <a:xfrm>
            <a:off x="7013547" y="1294775"/>
            <a:ext cx="374822" cy="474387"/>
            <a:chOff x="1046700" y="743675"/>
            <a:chExt cx="714900" cy="904800"/>
          </a:xfrm>
        </p:grpSpPr>
        <p:sp>
          <p:nvSpPr>
            <p:cNvPr id="693" name="Google Shape;693;p58"/>
            <p:cNvSpPr/>
            <p:nvPr/>
          </p:nvSpPr>
          <p:spPr>
            <a:xfrm>
              <a:off x="1046700" y="743675"/>
              <a:ext cx="714900" cy="9048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58"/>
            <p:cNvSpPr/>
            <p:nvPr/>
          </p:nvSpPr>
          <p:spPr>
            <a:xfrm>
              <a:off x="1243800" y="1371275"/>
              <a:ext cx="320700" cy="27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97" name="Google Shape;697;p58"/>
          <p:cNvCxnSpPr>
            <a:stCxn id="693" idx="3"/>
            <a:endCxn id="698" idx="2"/>
          </p:cNvCxnSpPr>
          <p:nvPr/>
        </p:nvCxnSpPr>
        <p:spPr>
          <a:xfrm flipH="1" rot="10800000">
            <a:off x="7388369" y="1520268"/>
            <a:ext cx="1137600" cy="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8" name="Google Shape;698;p58"/>
          <p:cNvSpPr txBox="1"/>
          <p:nvPr/>
        </p:nvSpPr>
        <p:spPr>
          <a:xfrm>
            <a:off x="7923975" y="1170263"/>
            <a:ext cx="12039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Lato"/>
                <a:ea typeface="Lato"/>
                <a:cs typeface="Lato"/>
                <a:sym typeface="Lato"/>
              </a:rPr>
              <a:t>new_word_a</a:t>
            </a:r>
            <a:endParaRPr b="1" i="1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699" name="Google Shape;699;p58"/>
          <p:cNvGrpSpPr/>
          <p:nvPr/>
        </p:nvGrpSpPr>
        <p:grpSpPr>
          <a:xfrm>
            <a:off x="-287384" y="3349100"/>
            <a:ext cx="2432146" cy="623200"/>
            <a:chOff x="4246904" y="3134100"/>
            <a:chExt cx="2432146" cy="623200"/>
          </a:xfrm>
        </p:grpSpPr>
        <p:cxnSp>
          <p:nvCxnSpPr>
            <p:cNvPr id="700" name="Google Shape;700;p58"/>
            <p:cNvCxnSpPr/>
            <p:nvPr/>
          </p:nvCxnSpPr>
          <p:spPr>
            <a:xfrm>
              <a:off x="5732813" y="3415925"/>
              <a:ext cx="576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01" name="Google Shape;701;p58"/>
            <p:cNvCxnSpPr/>
            <p:nvPr/>
          </p:nvCxnSpPr>
          <p:spPr>
            <a:xfrm>
              <a:off x="5732813" y="3648575"/>
              <a:ext cx="576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02" name="Google Shape;702;p58"/>
            <p:cNvSpPr txBox="1"/>
            <p:nvPr/>
          </p:nvSpPr>
          <p:spPr>
            <a:xfrm>
              <a:off x="5166613" y="3134100"/>
              <a:ext cx="1137600" cy="35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GB">
                  <a:latin typeface="Proxima Nova"/>
                  <a:ea typeface="Proxima Nova"/>
                  <a:cs typeface="Proxima Nova"/>
                  <a:sym typeface="Proxima Nova"/>
                </a:rPr>
                <a:t>!sop_in</a:t>
              </a:r>
              <a:endParaRPr b="1" i="1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03" name="Google Shape;703;p58"/>
            <p:cNvSpPr txBox="1"/>
            <p:nvPr/>
          </p:nvSpPr>
          <p:spPr>
            <a:xfrm>
              <a:off x="4246904" y="3345200"/>
              <a:ext cx="1663200" cy="35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(bit_carry == WAIT)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04" name="Google Shape;704;p58"/>
            <p:cNvSpPr/>
            <p:nvPr/>
          </p:nvSpPr>
          <p:spPr>
            <a:xfrm>
              <a:off x="6304350" y="3283000"/>
              <a:ext cx="374700" cy="474300"/>
            </a:xfrm>
            <a:prstGeom prst="flowChartDelay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5" name="Google Shape;705;p58"/>
          <p:cNvGrpSpPr/>
          <p:nvPr/>
        </p:nvGrpSpPr>
        <p:grpSpPr>
          <a:xfrm>
            <a:off x="2414738" y="2391250"/>
            <a:ext cx="437700" cy="802500"/>
            <a:chOff x="3074925" y="3727625"/>
            <a:chExt cx="437700" cy="802500"/>
          </a:xfrm>
        </p:grpSpPr>
        <p:sp>
          <p:nvSpPr>
            <p:cNvPr id="706" name="Google Shape;706;p58"/>
            <p:cNvSpPr/>
            <p:nvPr/>
          </p:nvSpPr>
          <p:spPr>
            <a:xfrm rot="5400000">
              <a:off x="2892525" y="3910025"/>
              <a:ext cx="802500" cy="437700"/>
            </a:xfrm>
            <a:prstGeom prst="trapezoid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58"/>
            <p:cNvSpPr txBox="1"/>
            <p:nvPr/>
          </p:nvSpPr>
          <p:spPr>
            <a:xfrm>
              <a:off x="3074925" y="3727625"/>
              <a:ext cx="3747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08" name="Google Shape;708;p58"/>
            <p:cNvSpPr txBox="1"/>
            <p:nvPr/>
          </p:nvSpPr>
          <p:spPr>
            <a:xfrm>
              <a:off x="3074925" y="4113500"/>
              <a:ext cx="3747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0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709" name="Google Shape;709;p58"/>
          <p:cNvSpPr txBox="1"/>
          <p:nvPr/>
        </p:nvSpPr>
        <p:spPr>
          <a:xfrm>
            <a:off x="1639700" y="2671763"/>
            <a:ext cx="57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1’b0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0" name="Google Shape;710;p58"/>
          <p:cNvSpPr/>
          <p:nvPr/>
        </p:nvSpPr>
        <p:spPr>
          <a:xfrm rot="10800000">
            <a:off x="4428188" y="3286950"/>
            <a:ext cx="374825" cy="474400"/>
          </a:xfrm>
          <a:prstGeom prst="flowChartOnlineStorag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1" name="Google Shape;711;p58"/>
          <p:cNvCxnSpPr/>
          <p:nvPr/>
        </p:nvCxnSpPr>
        <p:spPr>
          <a:xfrm>
            <a:off x="3902913" y="3419825"/>
            <a:ext cx="57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2" name="Google Shape;712;p58"/>
          <p:cNvCxnSpPr/>
          <p:nvPr/>
        </p:nvCxnSpPr>
        <p:spPr>
          <a:xfrm>
            <a:off x="3902913" y="3652475"/>
            <a:ext cx="57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3" name="Google Shape;713;p58"/>
          <p:cNvSpPr txBox="1"/>
          <p:nvPr/>
        </p:nvSpPr>
        <p:spPr>
          <a:xfrm>
            <a:off x="3604763" y="3135375"/>
            <a:ext cx="5169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rst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4" name="Google Shape;714;p58"/>
          <p:cNvSpPr txBox="1"/>
          <p:nvPr/>
        </p:nvSpPr>
        <p:spPr>
          <a:xfrm>
            <a:off x="2754963" y="3349100"/>
            <a:ext cx="12573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Proxima Nova"/>
                <a:ea typeface="Proxima Nova"/>
                <a:cs typeface="Proxima Nova"/>
                <a:sym typeface="Proxima Nova"/>
              </a:rPr>
              <a:t>last_word_a</a:t>
            </a:r>
            <a:endParaRPr b="1"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715" name="Google Shape;715;p58"/>
          <p:cNvGrpSpPr/>
          <p:nvPr/>
        </p:nvGrpSpPr>
        <p:grpSpPr>
          <a:xfrm>
            <a:off x="5023863" y="2113250"/>
            <a:ext cx="437700" cy="802500"/>
            <a:chOff x="3074925" y="3727625"/>
            <a:chExt cx="437700" cy="802500"/>
          </a:xfrm>
        </p:grpSpPr>
        <p:sp>
          <p:nvSpPr>
            <p:cNvPr id="716" name="Google Shape;716;p58"/>
            <p:cNvSpPr/>
            <p:nvPr/>
          </p:nvSpPr>
          <p:spPr>
            <a:xfrm rot="5400000">
              <a:off x="2892525" y="3910025"/>
              <a:ext cx="802500" cy="437700"/>
            </a:xfrm>
            <a:prstGeom prst="trapezoid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58"/>
            <p:cNvSpPr txBox="1"/>
            <p:nvPr/>
          </p:nvSpPr>
          <p:spPr>
            <a:xfrm>
              <a:off x="3074925" y="3727625"/>
              <a:ext cx="3747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18" name="Google Shape;718;p58"/>
            <p:cNvSpPr txBox="1"/>
            <p:nvPr/>
          </p:nvSpPr>
          <p:spPr>
            <a:xfrm>
              <a:off x="3074925" y="4113500"/>
              <a:ext cx="3747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0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cxnSp>
        <p:nvCxnSpPr>
          <p:cNvPr id="719" name="Google Shape;719;p58"/>
          <p:cNvCxnSpPr>
            <a:stCxn id="710" idx="1"/>
            <a:endCxn id="716" idx="3"/>
          </p:cNvCxnSpPr>
          <p:nvPr/>
        </p:nvCxnSpPr>
        <p:spPr>
          <a:xfrm flipH="1" rot="10800000">
            <a:off x="4803012" y="2861150"/>
            <a:ext cx="439800" cy="6630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0" name="Google Shape;720;p58"/>
          <p:cNvSpPr txBox="1"/>
          <p:nvPr/>
        </p:nvSpPr>
        <p:spPr>
          <a:xfrm>
            <a:off x="4111325" y="2046488"/>
            <a:ext cx="57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1’b0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21" name="Google Shape;721;p58"/>
          <p:cNvCxnSpPr/>
          <p:nvPr/>
        </p:nvCxnSpPr>
        <p:spPr>
          <a:xfrm>
            <a:off x="4527663" y="2320150"/>
            <a:ext cx="49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2" name="Google Shape;722;p58"/>
          <p:cNvCxnSpPr>
            <a:stCxn id="716" idx="0"/>
            <a:endCxn id="674" idx="1"/>
          </p:cNvCxnSpPr>
          <p:nvPr/>
        </p:nvCxnSpPr>
        <p:spPr>
          <a:xfrm>
            <a:off x="5461563" y="2514500"/>
            <a:ext cx="96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3" name="Google Shape;723;p58"/>
          <p:cNvCxnSpPr>
            <a:stCxn id="704" idx="3"/>
            <a:endCxn id="706" idx="3"/>
          </p:cNvCxnSpPr>
          <p:nvPr/>
        </p:nvCxnSpPr>
        <p:spPr>
          <a:xfrm flipH="1" rot="10800000">
            <a:off x="2144763" y="3139050"/>
            <a:ext cx="488700" cy="596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" name="Google Shape;724;p58"/>
          <p:cNvSpPr txBox="1"/>
          <p:nvPr/>
        </p:nvSpPr>
        <p:spPr>
          <a:xfrm>
            <a:off x="1639700" y="2314388"/>
            <a:ext cx="57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1’b1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25" name="Google Shape;725;p58"/>
          <p:cNvCxnSpPr/>
          <p:nvPr/>
        </p:nvCxnSpPr>
        <p:spPr>
          <a:xfrm>
            <a:off x="2020838" y="2604700"/>
            <a:ext cx="39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6" name="Google Shape;726;p58"/>
          <p:cNvCxnSpPr>
            <a:stCxn id="706" idx="0"/>
            <a:endCxn id="718" idx="1"/>
          </p:cNvCxnSpPr>
          <p:nvPr/>
        </p:nvCxnSpPr>
        <p:spPr>
          <a:xfrm flipH="1" rot="10800000">
            <a:off x="2852438" y="2637700"/>
            <a:ext cx="2171400" cy="1548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7" name="Google Shape;727;p58"/>
          <p:cNvCxnSpPr/>
          <p:nvPr/>
        </p:nvCxnSpPr>
        <p:spPr>
          <a:xfrm>
            <a:off x="2020838" y="2992625"/>
            <a:ext cx="39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728" name="Google Shape;728;p58"/>
          <p:cNvGrpSpPr/>
          <p:nvPr/>
        </p:nvGrpSpPr>
        <p:grpSpPr>
          <a:xfrm>
            <a:off x="3161322" y="3795291"/>
            <a:ext cx="3067028" cy="963584"/>
            <a:chOff x="5011772" y="3642041"/>
            <a:chExt cx="3067028" cy="963584"/>
          </a:xfrm>
        </p:grpSpPr>
        <p:cxnSp>
          <p:nvCxnSpPr>
            <p:cNvPr id="729" name="Google Shape;729;p58"/>
            <p:cNvCxnSpPr/>
            <p:nvPr/>
          </p:nvCxnSpPr>
          <p:spPr>
            <a:xfrm>
              <a:off x="6457632" y="4019732"/>
              <a:ext cx="893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30" name="Google Shape;730;p58"/>
            <p:cNvCxnSpPr/>
            <p:nvPr/>
          </p:nvCxnSpPr>
          <p:spPr>
            <a:xfrm>
              <a:off x="6457632" y="4380246"/>
              <a:ext cx="893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31" name="Google Shape;731;p58"/>
            <p:cNvSpPr txBox="1"/>
            <p:nvPr/>
          </p:nvSpPr>
          <p:spPr>
            <a:xfrm>
              <a:off x="5937748" y="3642041"/>
              <a:ext cx="1762800" cy="54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GB">
                  <a:latin typeface="Proxima Nova"/>
                  <a:ea typeface="Proxima Nova"/>
                  <a:cs typeface="Proxima Nova"/>
                  <a:sym typeface="Proxima Nova"/>
                </a:rPr>
                <a:t>!sop_in</a:t>
              </a:r>
              <a:endParaRPr b="1" i="1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32" name="Google Shape;732;p58"/>
            <p:cNvSpPr txBox="1"/>
            <p:nvPr/>
          </p:nvSpPr>
          <p:spPr>
            <a:xfrm>
              <a:off x="5011772" y="4063225"/>
              <a:ext cx="1702200" cy="54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(bit_carry == WAIT)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33" name="Google Shape;733;p58"/>
            <p:cNvSpPr/>
            <p:nvPr/>
          </p:nvSpPr>
          <p:spPr>
            <a:xfrm>
              <a:off x="7343286" y="3813751"/>
              <a:ext cx="580500" cy="735000"/>
            </a:xfrm>
            <a:prstGeom prst="flowChartDelay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58"/>
            <p:cNvSpPr/>
            <p:nvPr/>
          </p:nvSpPr>
          <p:spPr>
            <a:xfrm>
              <a:off x="7924000" y="4094875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5" name="Google Shape;735;p58"/>
          <p:cNvGrpSpPr/>
          <p:nvPr/>
        </p:nvGrpSpPr>
        <p:grpSpPr>
          <a:xfrm>
            <a:off x="6674122" y="4085212"/>
            <a:ext cx="374822" cy="474387"/>
            <a:chOff x="1046700" y="778293"/>
            <a:chExt cx="714900" cy="904800"/>
          </a:xfrm>
        </p:grpSpPr>
        <p:sp>
          <p:nvSpPr>
            <p:cNvPr id="736" name="Google Shape;736;p58"/>
            <p:cNvSpPr/>
            <p:nvPr/>
          </p:nvSpPr>
          <p:spPr>
            <a:xfrm>
              <a:off x="1046700" y="778293"/>
              <a:ext cx="714900" cy="9048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58"/>
            <p:cNvSpPr/>
            <p:nvPr/>
          </p:nvSpPr>
          <p:spPr>
            <a:xfrm>
              <a:off x="1243824" y="1405893"/>
              <a:ext cx="320700" cy="27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38" name="Google Shape;738;p58"/>
          <p:cNvCxnSpPr>
            <a:stCxn id="736" idx="3"/>
          </p:cNvCxnSpPr>
          <p:nvPr/>
        </p:nvCxnSpPr>
        <p:spPr>
          <a:xfrm>
            <a:off x="7048944" y="4322405"/>
            <a:ext cx="68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9" name="Google Shape;739;p58"/>
          <p:cNvSpPr txBox="1"/>
          <p:nvPr/>
        </p:nvSpPr>
        <p:spPr>
          <a:xfrm>
            <a:off x="7255563" y="3972288"/>
            <a:ext cx="1702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Lato"/>
                <a:ea typeface="Lato"/>
                <a:cs typeface="Lato"/>
                <a:sym typeface="Lato"/>
              </a:rPr>
              <a:t>packet_in_progress</a:t>
            </a:r>
            <a:endParaRPr b="1" i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40" name="Google Shape;740;p58"/>
          <p:cNvCxnSpPr>
            <a:stCxn id="736" idx="1"/>
            <a:endCxn id="734" idx="6"/>
          </p:cNvCxnSpPr>
          <p:nvPr/>
        </p:nvCxnSpPr>
        <p:spPr>
          <a:xfrm flipH="1">
            <a:off x="6228322" y="4322405"/>
            <a:ext cx="4458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5" name="Google Shape;745;p59"/>
          <p:cNvGrpSpPr/>
          <p:nvPr/>
        </p:nvGrpSpPr>
        <p:grpSpPr>
          <a:xfrm>
            <a:off x="5452397" y="994600"/>
            <a:ext cx="374822" cy="474387"/>
            <a:chOff x="1046700" y="743675"/>
            <a:chExt cx="714900" cy="904800"/>
          </a:xfrm>
        </p:grpSpPr>
        <p:sp>
          <p:nvSpPr>
            <p:cNvPr id="746" name="Google Shape;746;p59"/>
            <p:cNvSpPr/>
            <p:nvPr/>
          </p:nvSpPr>
          <p:spPr>
            <a:xfrm>
              <a:off x="1046700" y="743675"/>
              <a:ext cx="714900" cy="9048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59"/>
            <p:cNvSpPr/>
            <p:nvPr/>
          </p:nvSpPr>
          <p:spPr>
            <a:xfrm>
              <a:off x="1243800" y="1371275"/>
              <a:ext cx="320700" cy="27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48" name="Google Shape;748;p59"/>
          <p:cNvCxnSpPr>
            <a:stCxn id="746" idx="3"/>
          </p:cNvCxnSpPr>
          <p:nvPr/>
        </p:nvCxnSpPr>
        <p:spPr>
          <a:xfrm>
            <a:off x="5827219" y="1231793"/>
            <a:ext cx="68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749" name="Google Shape;749;p59"/>
          <p:cNvGrpSpPr/>
          <p:nvPr/>
        </p:nvGrpSpPr>
        <p:grpSpPr>
          <a:xfrm>
            <a:off x="3069250" y="214900"/>
            <a:ext cx="437700" cy="2006213"/>
            <a:chOff x="3074925" y="3710127"/>
            <a:chExt cx="437700" cy="819900"/>
          </a:xfrm>
        </p:grpSpPr>
        <p:sp>
          <p:nvSpPr>
            <p:cNvPr id="750" name="Google Shape;750;p59"/>
            <p:cNvSpPr/>
            <p:nvPr/>
          </p:nvSpPr>
          <p:spPr>
            <a:xfrm rot="5400000">
              <a:off x="2883825" y="3901227"/>
              <a:ext cx="819900" cy="437700"/>
            </a:xfrm>
            <a:prstGeom prst="trapezoid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59"/>
            <p:cNvSpPr txBox="1"/>
            <p:nvPr/>
          </p:nvSpPr>
          <p:spPr>
            <a:xfrm>
              <a:off x="3074925" y="3710127"/>
              <a:ext cx="374700" cy="77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0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10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10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10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10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4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10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5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10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6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100"/>
                </a:spcBef>
                <a:spcAft>
                  <a:spcPts val="10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7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cxnSp>
        <p:nvCxnSpPr>
          <p:cNvPr id="752" name="Google Shape;752;p59"/>
          <p:cNvCxnSpPr/>
          <p:nvPr/>
        </p:nvCxnSpPr>
        <p:spPr>
          <a:xfrm>
            <a:off x="2018650" y="422350"/>
            <a:ext cx="105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3" name="Google Shape;753;p59"/>
          <p:cNvCxnSpPr/>
          <p:nvPr/>
        </p:nvCxnSpPr>
        <p:spPr>
          <a:xfrm>
            <a:off x="2018650" y="640400"/>
            <a:ext cx="105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4" name="Google Shape;754;p59"/>
          <p:cNvCxnSpPr/>
          <p:nvPr/>
        </p:nvCxnSpPr>
        <p:spPr>
          <a:xfrm>
            <a:off x="2018650" y="858450"/>
            <a:ext cx="105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5" name="Google Shape;755;p59"/>
          <p:cNvCxnSpPr/>
          <p:nvPr/>
        </p:nvCxnSpPr>
        <p:spPr>
          <a:xfrm>
            <a:off x="2018650" y="1076500"/>
            <a:ext cx="105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6" name="Google Shape;756;p59"/>
          <p:cNvCxnSpPr/>
          <p:nvPr/>
        </p:nvCxnSpPr>
        <p:spPr>
          <a:xfrm>
            <a:off x="2018650" y="1294550"/>
            <a:ext cx="105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7" name="Google Shape;757;p59"/>
          <p:cNvCxnSpPr/>
          <p:nvPr/>
        </p:nvCxnSpPr>
        <p:spPr>
          <a:xfrm>
            <a:off x="2018650" y="1512600"/>
            <a:ext cx="105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8" name="Google Shape;758;p59"/>
          <p:cNvCxnSpPr/>
          <p:nvPr/>
        </p:nvCxnSpPr>
        <p:spPr>
          <a:xfrm>
            <a:off x="2018650" y="1730650"/>
            <a:ext cx="105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9" name="Google Shape;759;p59"/>
          <p:cNvCxnSpPr/>
          <p:nvPr/>
        </p:nvCxnSpPr>
        <p:spPr>
          <a:xfrm>
            <a:off x="2018650" y="1948700"/>
            <a:ext cx="105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0" name="Google Shape;760;p59"/>
          <p:cNvSpPr txBox="1"/>
          <p:nvPr/>
        </p:nvSpPr>
        <p:spPr>
          <a:xfrm>
            <a:off x="1135850" y="110713"/>
            <a:ext cx="13497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{6'd0, </a:t>
            </a:r>
            <a:r>
              <a:rPr b="1" i="1" lang="en-GB" sz="1200">
                <a:latin typeface="Lato"/>
                <a:ea typeface="Lato"/>
                <a:cs typeface="Lato"/>
                <a:sym typeface="Lato"/>
              </a:rPr>
              <a:t>word_r</a:t>
            </a:r>
            <a:r>
              <a:rPr lang="en-GB" sz="1200">
                <a:latin typeface="Lato"/>
                <a:ea typeface="Lato"/>
                <a:cs typeface="Lato"/>
                <a:sym typeface="Lato"/>
              </a:rPr>
              <a:t>}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1" name="Google Shape;761;p59"/>
          <p:cNvSpPr txBox="1"/>
          <p:nvPr/>
        </p:nvSpPr>
        <p:spPr>
          <a:xfrm>
            <a:off x="150950" y="377050"/>
            <a:ext cx="21888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{5'd0, </a:t>
            </a:r>
            <a:r>
              <a:rPr b="1" i="1" lang="en-GB" sz="1200">
                <a:latin typeface="Lato"/>
                <a:ea typeface="Lato"/>
                <a:cs typeface="Lato"/>
                <a:sym typeface="Lato"/>
              </a:rPr>
              <a:t>word_r</a:t>
            </a:r>
            <a:r>
              <a:rPr lang="en-GB" sz="1200">
                <a:latin typeface="Lato"/>
                <a:ea typeface="Lato"/>
                <a:cs typeface="Lato"/>
                <a:sym typeface="Lato"/>
              </a:rPr>
              <a:t>, carry_bits[5:5]}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2" name="Google Shape;762;p59"/>
          <p:cNvSpPr txBox="1"/>
          <p:nvPr/>
        </p:nvSpPr>
        <p:spPr>
          <a:xfrm>
            <a:off x="150950" y="593613"/>
            <a:ext cx="21888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{4'd0, </a:t>
            </a:r>
            <a:r>
              <a:rPr b="1" i="1" lang="en-GB" sz="1200">
                <a:latin typeface="Lato"/>
                <a:ea typeface="Lato"/>
                <a:cs typeface="Lato"/>
                <a:sym typeface="Lato"/>
              </a:rPr>
              <a:t>word_r</a:t>
            </a:r>
            <a:r>
              <a:rPr lang="en-GB" sz="1200">
                <a:latin typeface="Lato"/>
                <a:ea typeface="Lato"/>
                <a:cs typeface="Lato"/>
                <a:sym typeface="Lato"/>
              </a:rPr>
              <a:t>, carry_bits[5:4]}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3" name="Google Shape;763;p59"/>
          <p:cNvSpPr txBox="1"/>
          <p:nvPr/>
        </p:nvSpPr>
        <p:spPr>
          <a:xfrm>
            <a:off x="150950" y="811650"/>
            <a:ext cx="21888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{3'd0, </a:t>
            </a:r>
            <a:r>
              <a:rPr b="1" i="1" lang="en-GB" sz="1200">
                <a:latin typeface="Lato"/>
                <a:ea typeface="Lato"/>
                <a:cs typeface="Lato"/>
                <a:sym typeface="Lato"/>
              </a:rPr>
              <a:t>word_r</a:t>
            </a:r>
            <a:r>
              <a:rPr lang="en-GB" sz="1200">
                <a:latin typeface="Lato"/>
                <a:ea typeface="Lato"/>
                <a:cs typeface="Lato"/>
                <a:sym typeface="Lato"/>
              </a:rPr>
              <a:t>, carry_bits[5:3]}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4" name="Google Shape;764;p59"/>
          <p:cNvSpPr txBox="1"/>
          <p:nvPr/>
        </p:nvSpPr>
        <p:spPr>
          <a:xfrm>
            <a:off x="150950" y="1024400"/>
            <a:ext cx="21888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{2'd0, </a:t>
            </a:r>
            <a:r>
              <a:rPr b="1" i="1" lang="en-GB" sz="1200">
                <a:latin typeface="Lato"/>
                <a:ea typeface="Lato"/>
                <a:cs typeface="Lato"/>
                <a:sym typeface="Lato"/>
              </a:rPr>
              <a:t>word_r</a:t>
            </a:r>
            <a:r>
              <a:rPr lang="en-GB" sz="1200">
                <a:latin typeface="Lato"/>
                <a:ea typeface="Lato"/>
                <a:cs typeface="Lato"/>
                <a:sym typeface="Lato"/>
              </a:rPr>
              <a:t>, carry_bits[5:2]}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5" name="Google Shape;765;p59"/>
          <p:cNvSpPr txBox="1"/>
          <p:nvPr/>
        </p:nvSpPr>
        <p:spPr>
          <a:xfrm>
            <a:off x="150950" y="1240963"/>
            <a:ext cx="21888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{1'd0, </a:t>
            </a:r>
            <a:r>
              <a:rPr b="1" i="1" lang="en-GB" sz="1200">
                <a:latin typeface="Lato"/>
                <a:ea typeface="Lato"/>
                <a:cs typeface="Lato"/>
                <a:sym typeface="Lato"/>
              </a:rPr>
              <a:t>word_r</a:t>
            </a:r>
            <a:r>
              <a:rPr lang="en-GB" sz="1200">
                <a:latin typeface="Lato"/>
                <a:ea typeface="Lato"/>
                <a:cs typeface="Lato"/>
                <a:sym typeface="Lato"/>
              </a:rPr>
              <a:t>, carry_bits[5:1]}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6" name="Google Shape;766;p59"/>
          <p:cNvSpPr txBox="1"/>
          <p:nvPr/>
        </p:nvSpPr>
        <p:spPr>
          <a:xfrm>
            <a:off x="505025" y="1449850"/>
            <a:ext cx="21888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{</a:t>
            </a:r>
            <a:r>
              <a:rPr b="1" i="1" lang="en-GB" sz="1200">
                <a:latin typeface="Lato"/>
                <a:ea typeface="Lato"/>
                <a:cs typeface="Lato"/>
                <a:sym typeface="Lato"/>
              </a:rPr>
              <a:t>word_r</a:t>
            </a:r>
            <a:r>
              <a:rPr lang="en-GB" sz="1200">
                <a:latin typeface="Lato"/>
                <a:ea typeface="Lato"/>
                <a:cs typeface="Lato"/>
                <a:sym typeface="Lato"/>
              </a:rPr>
              <a:t>, carry_bits[5:0]}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67" name="Google Shape;767;p59"/>
          <p:cNvCxnSpPr>
            <a:endCxn id="750" idx="3"/>
          </p:cNvCxnSpPr>
          <p:nvPr/>
        </p:nvCxnSpPr>
        <p:spPr>
          <a:xfrm rot="10800000">
            <a:off x="3288100" y="2166401"/>
            <a:ext cx="7200" cy="40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8" name="Google Shape;768;p59"/>
          <p:cNvSpPr txBox="1"/>
          <p:nvPr/>
        </p:nvSpPr>
        <p:spPr>
          <a:xfrm>
            <a:off x="2766400" y="2478325"/>
            <a:ext cx="10506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bit_carry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69" name="Google Shape;769;p59"/>
          <p:cNvCxnSpPr>
            <a:stCxn id="750" idx="0"/>
            <a:endCxn id="746" idx="1"/>
          </p:cNvCxnSpPr>
          <p:nvPr/>
        </p:nvCxnSpPr>
        <p:spPr>
          <a:xfrm>
            <a:off x="3506950" y="1218007"/>
            <a:ext cx="1945500" cy="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0" name="Google Shape;770;p59"/>
          <p:cNvSpPr txBox="1"/>
          <p:nvPr/>
        </p:nvSpPr>
        <p:spPr>
          <a:xfrm>
            <a:off x="3600200" y="853125"/>
            <a:ext cx="14256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extended_word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1" name="Google Shape;771;p59"/>
          <p:cNvSpPr txBox="1"/>
          <p:nvPr/>
        </p:nvSpPr>
        <p:spPr>
          <a:xfrm>
            <a:off x="6162450" y="899450"/>
            <a:ext cx="10506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Proxima Nova"/>
                <a:ea typeface="Proxima Nova"/>
                <a:cs typeface="Proxima Nova"/>
                <a:sym typeface="Proxima Nova"/>
              </a:rPr>
              <a:t>word_a</a:t>
            </a:r>
            <a:endParaRPr b="1"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772" name="Google Shape;772;p59"/>
          <p:cNvGrpSpPr/>
          <p:nvPr/>
        </p:nvGrpSpPr>
        <p:grpSpPr>
          <a:xfrm>
            <a:off x="4836938" y="3309875"/>
            <a:ext cx="437700" cy="802500"/>
            <a:chOff x="3074925" y="3727625"/>
            <a:chExt cx="437700" cy="802500"/>
          </a:xfrm>
        </p:grpSpPr>
        <p:sp>
          <p:nvSpPr>
            <p:cNvPr id="773" name="Google Shape;773;p59"/>
            <p:cNvSpPr/>
            <p:nvPr/>
          </p:nvSpPr>
          <p:spPr>
            <a:xfrm rot="5400000">
              <a:off x="2892525" y="3910025"/>
              <a:ext cx="802500" cy="437700"/>
            </a:xfrm>
            <a:prstGeom prst="trapezoid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59"/>
            <p:cNvSpPr txBox="1"/>
            <p:nvPr/>
          </p:nvSpPr>
          <p:spPr>
            <a:xfrm>
              <a:off x="3074925" y="3727625"/>
              <a:ext cx="3747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75" name="Google Shape;775;p59"/>
            <p:cNvSpPr txBox="1"/>
            <p:nvPr/>
          </p:nvSpPr>
          <p:spPr>
            <a:xfrm>
              <a:off x="3074925" y="4113500"/>
              <a:ext cx="3747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0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776" name="Google Shape;776;p59"/>
          <p:cNvGrpSpPr/>
          <p:nvPr/>
        </p:nvGrpSpPr>
        <p:grpSpPr>
          <a:xfrm>
            <a:off x="5827213" y="2981625"/>
            <a:ext cx="437700" cy="802500"/>
            <a:chOff x="3074925" y="3727625"/>
            <a:chExt cx="437700" cy="802500"/>
          </a:xfrm>
        </p:grpSpPr>
        <p:sp>
          <p:nvSpPr>
            <p:cNvPr id="777" name="Google Shape;777;p59"/>
            <p:cNvSpPr/>
            <p:nvPr/>
          </p:nvSpPr>
          <p:spPr>
            <a:xfrm rot="5400000">
              <a:off x="2892525" y="3910025"/>
              <a:ext cx="802500" cy="437700"/>
            </a:xfrm>
            <a:prstGeom prst="trapezoid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59"/>
            <p:cNvSpPr txBox="1"/>
            <p:nvPr/>
          </p:nvSpPr>
          <p:spPr>
            <a:xfrm>
              <a:off x="3074925" y="3727625"/>
              <a:ext cx="3747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79" name="Google Shape;779;p59"/>
            <p:cNvSpPr txBox="1"/>
            <p:nvPr/>
          </p:nvSpPr>
          <p:spPr>
            <a:xfrm>
              <a:off x="3074925" y="4113500"/>
              <a:ext cx="3747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0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780" name="Google Shape;780;p59"/>
          <p:cNvSpPr txBox="1"/>
          <p:nvPr/>
        </p:nvSpPr>
        <p:spPr>
          <a:xfrm>
            <a:off x="2870625" y="4172650"/>
            <a:ext cx="121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Proxima Nova"/>
                <a:ea typeface="Proxima Nova"/>
                <a:cs typeface="Proxima Nova"/>
                <a:sym typeface="Proxima Nova"/>
              </a:rPr>
              <a:t>new_word_r</a:t>
            </a:r>
            <a:endParaRPr b="1"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1" name="Google Shape;781;p59"/>
          <p:cNvSpPr txBox="1"/>
          <p:nvPr/>
        </p:nvSpPr>
        <p:spPr>
          <a:xfrm>
            <a:off x="5274650" y="4172650"/>
            <a:ext cx="43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Proxima Nova"/>
                <a:ea typeface="Proxima Nova"/>
                <a:cs typeface="Proxima Nova"/>
                <a:sym typeface="Proxima Nova"/>
              </a:rPr>
              <a:t>rst</a:t>
            </a:r>
            <a:endParaRPr b="1"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82" name="Google Shape;782;p59"/>
          <p:cNvCxnSpPr>
            <a:stCxn id="773" idx="0"/>
            <a:endCxn id="779" idx="1"/>
          </p:cNvCxnSpPr>
          <p:nvPr/>
        </p:nvCxnSpPr>
        <p:spPr>
          <a:xfrm flipH="1" rot="10800000">
            <a:off x="5274638" y="3506225"/>
            <a:ext cx="552600" cy="2049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3" name="Google Shape;783;p59"/>
          <p:cNvCxnSpPr>
            <a:endCxn id="781" idx="3"/>
          </p:cNvCxnSpPr>
          <p:nvPr/>
        </p:nvCxnSpPr>
        <p:spPr>
          <a:xfrm rot="5400000">
            <a:off x="5557550" y="3884350"/>
            <a:ext cx="643200" cy="333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4" name="Google Shape;784;p59"/>
          <p:cNvCxnSpPr>
            <a:stCxn id="773" idx="3"/>
            <a:endCxn id="780" idx="3"/>
          </p:cNvCxnSpPr>
          <p:nvPr/>
        </p:nvCxnSpPr>
        <p:spPr>
          <a:xfrm rot="5400000">
            <a:off x="4412138" y="3729013"/>
            <a:ext cx="315000" cy="9723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85" name="Google Shape;785;p59"/>
          <p:cNvGrpSpPr/>
          <p:nvPr/>
        </p:nvGrpSpPr>
        <p:grpSpPr>
          <a:xfrm>
            <a:off x="6598585" y="3145687"/>
            <a:ext cx="374822" cy="474387"/>
            <a:chOff x="1046700" y="743675"/>
            <a:chExt cx="714900" cy="904800"/>
          </a:xfrm>
        </p:grpSpPr>
        <p:sp>
          <p:nvSpPr>
            <p:cNvPr id="786" name="Google Shape;786;p59"/>
            <p:cNvSpPr/>
            <p:nvPr/>
          </p:nvSpPr>
          <p:spPr>
            <a:xfrm>
              <a:off x="1046700" y="743675"/>
              <a:ext cx="714900" cy="9048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59"/>
            <p:cNvSpPr/>
            <p:nvPr/>
          </p:nvSpPr>
          <p:spPr>
            <a:xfrm>
              <a:off x="1243800" y="1371275"/>
              <a:ext cx="320700" cy="27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88" name="Google Shape;788;p59"/>
          <p:cNvCxnSpPr>
            <a:stCxn id="786" idx="3"/>
          </p:cNvCxnSpPr>
          <p:nvPr/>
        </p:nvCxnSpPr>
        <p:spPr>
          <a:xfrm>
            <a:off x="6973407" y="3382880"/>
            <a:ext cx="68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9" name="Google Shape;789;p59"/>
          <p:cNvSpPr txBox="1"/>
          <p:nvPr/>
        </p:nvSpPr>
        <p:spPr>
          <a:xfrm>
            <a:off x="7307050" y="3063738"/>
            <a:ext cx="10506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carry_bits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90" name="Google Shape;790;p59"/>
          <p:cNvCxnSpPr>
            <a:stCxn id="777" idx="0"/>
            <a:endCxn id="786" idx="1"/>
          </p:cNvCxnSpPr>
          <p:nvPr/>
        </p:nvCxnSpPr>
        <p:spPr>
          <a:xfrm>
            <a:off x="6264913" y="3382875"/>
            <a:ext cx="333600" cy="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1" name="Google Shape;791;p59"/>
          <p:cNvCxnSpPr>
            <a:stCxn id="786" idx="3"/>
            <a:endCxn id="775" idx="1"/>
          </p:cNvCxnSpPr>
          <p:nvPr/>
        </p:nvCxnSpPr>
        <p:spPr>
          <a:xfrm flipH="1">
            <a:off x="4836807" y="3382880"/>
            <a:ext cx="2136600" cy="451500"/>
          </a:xfrm>
          <a:prstGeom prst="bentConnector5">
            <a:avLst>
              <a:gd fmla="val -11145" name="adj1"/>
              <a:gd fmla="val 270265" name="adj2"/>
              <a:gd fmla="val 111139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2" name="Google Shape;792;p59"/>
          <p:cNvSpPr txBox="1"/>
          <p:nvPr/>
        </p:nvSpPr>
        <p:spPr>
          <a:xfrm>
            <a:off x="2912700" y="3278525"/>
            <a:ext cx="142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Proxima Nova"/>
                <a:ea typeface="Proxima Nova"/>
                <a:cs typeface="Proxima Nova"/>
                <a:sym typeface="Proxima Nova"/>
              </a:rPr>
              <a:t>word_r [31:26]</a:t>
            </a:r>
            <a:endParaRPr b="1"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93" name="Google Shape;793;p59"/>
          <p:cNvCxnSpPr/>
          <p:nvPr/>
        </p:nvCxnSpPr>
        <p:spPr>
          <a:xfrm>
            <a:off x="4212050" y="3506225"/>
            <a:ext cx="624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4" name="Google Shape;794;p59"/>
          <p:cNvSpPr txBox="1"/>
          <p:nvPr/>
        </p:nvSpPr>
        <p:spPr>
          <a:xfrm>
            <a:off x="4979875" y="2981625"/>
            <a:ext cx="6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6’d0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95" name="Google Shape;795;p59"/>
          <p:cNvCxnSpPr/>
          <p:nvPr/>
        </p:nvCxnSpPr>
        <p:spPr>
          <a:xfrm>
            <a:off x="5535350" y="3193488"/>
            <a:ext cx="291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6" name="Google Shape;796;p59"/>
          <p:cNvCxnSpPr/>
          <p:nvPr/>
        </p:nvCxnSpPr>
        <p:spPr>
          <a:xfrm flipH="1">
            <a:off x="2606225" y="378550"/>
            <a:ext cx="87600" cy="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7" name="Google Shape;797;p59"/>
          <p:cNvCxnSpPr/>
          <p:nvPr/>
        </p:nvCxnSpPr>
        <p:spPr>
          <a:xfrm flipH="1">
            <a:off x="2606225" y="618500"/>
            <a:ext cx="87600" cy="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59"/>
          <p:cNvCxnSpPr/>
          <p:nvPr/>
        </p:nvCxnSpPr>
        <p:spPr>
          <a:xfrm flipH="1">
            <a:off x="2606225" y="803700"/>
            <a:ext cx="87600" cy="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9" name="Google Shape;799;p59"/>
          <p:cNvCxnSpPr/>
          <p:nvPr/>
        </p:nvCxnSpPr>
        <p:spPr>
          <a:xfrm flipH="1">
            <a:off x="2606225" y="1043650"/>
            <a:ext cx="87600" cy="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0" name="Google Shape;800;p59"/>
          <p:cNvCxnSpPr/>
          <p:nvPr/>
        </p:nvCxnSpPr>
        <p:spPr>
          <a:xfrm flipH="1">
            <a:off x="2606225" y="1239800"/>
            <a:ext cx="87600" cy="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1" name="Google Shape;801;p59"/>
          <p:cNvCxnSpPr/>
          <p:nvPr/>
        </p:nvCxnSpPr>
        <p:spPr>
          <a:xfrm flipH="1">
            <a:off x="2606225" y="1479750"/>
            <a:ext cx="87600" cy="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2" name="Google Shape;802;p59"/>
          <p:cNvCxnSpPr/>
          <p:nvPr/>
        </p:nvCxnSpPr>
        <p:spPr>
          <a:xfrm flipH="1">
            <a:off x="2575425" y="1675900"/>
            <a:ext cx="87600" cy="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3" name="Google Shape;803;p59"/>
          <p:cNvSpPr txBox="1"/>
          <p:nvPr/>
        </p:nvSpPr>
        <p:spPr>
          <a:xfrm>
            <a:off x="2342925" y="120700"/>
            <a:ext cx="5526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38’b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04" name="Google Shape;804;p59"/>
          <p:cNvCxnSpPr/>
          <p:nvPr/>
        </p:nvCxnSpPr>
        <p:spPr>
          <a:xfrm flipH="1">
            <a:off x="4979875" y="1187988"/>
            <a:ext cx="87600" cy="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5" name="Google Shape;805;p59"/>
          <p:cNvSpPr txBox="1"/>
          <p:nvPr/>
        </p:nvSpPr>
        <p:spPr>
          <a:xfrm>
            <a:off x="4722050" y="1188000"/>
            <a:ext cx="5526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38’b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6" name="Google Shape;806;p59"/>
          <p:cNvSpPr txBox="1"/>
          <p:nvPr/>
        </p:nvSpPr>
        <p:spPr>
          <a:xfrm>
            <a:off x="5827225" y="1188000"/>
            <a:ext cx="5526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38’b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07" name="Google Shape;807;p59"/>
          <p:cNvCxnSpPr/>
          <p:nvPr/>
        </p:nvCxnSpPr>
        <p:spPr>
          <a:xfrm flipH="1">
            <a:off x="6059725" y="1188000"/>
            <a:ext cx="87600" cy="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8" name="Google Shape;808;p59"/>
          <p:cNvCxnSpPr/>
          <p:nvPr/>
        </p:nvCxnSpPr>
        <p:spPr>
          <a:xfrm flipH="1">
            <a:off x="4338300" y="3462425"/>
            <a:ext cx="87600" cy="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9" name="Google Shape;809;p59"/>
          <p:cNvCxnSpPr/>
          <p:nvPr/>
        </p:nvCxnSpPr>
        <p:spPr>
          <a:xfrm flipH="1">
            <a:off x="5364850" y="3667325"/>
            <a:ext cx="87600" cy="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0" name="Google Shape;810;p59"/>
          <p:cNvCxnSpPr/>
          <p:nvPr/>
        </p:nvCxnSpPr>
        <p:spPr>
          <a:xfrm flipH="1">
            <a:off x="6387950" y="3339375"/>
            <a:ext cx="87600" cy="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1" name="Google Shape;811;p59"/>
          <p:cNvCxnSpPr/>
          <p:nvPr/>
        </p:nvCxnSpPr>
        <p:spPr>
          <a:xfrm flipH="1">
            <a:off x="7096425" y="3339375"/>
            <a:ext cx="87600" cy="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2" name="Google Shape;812;p59"/>
          <p:cNvSpPr txBox="1"/>
          <p:nvPr/>
        </p:nvSpPr>
        <p:spPr>
          <a:xfrm>
            <a:off x="4204825" y="3193488"/>
            <a:ext cx="5526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6’b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3" name="Google Shape;813;p59"/>
          <p:cNvSpPr txBox="1"/>
          <p:nvPr/>
        </p:nvSpPr>
        <p:spPr>
          <a:xfrm>
            <a:off x="5274650" y="3647475"/>
            <a:ext cx="5526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6’b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4" name="Google Shape;814;p59"/>
          <p:cNvSpPr txBox="1"/>
          <p:nvPr/>
        </p:nvSpPr>
        <p:spPr>
          <a:xfrm>
            <a:off x="6246350" y="3051963"/>
            <a:ext cx="5526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6’b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5" name="Google Shape;815;p59"/>
          <p:cNvSpPr txBox="1"/>
          <p:nvPr/>
        </p:nvSpPr>
        <p:spPr>
          <a:xfrm>
            <a:off x="7003950" y="3063738"/>
            <a:ext cx="5526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6’b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16" name="Google Shape;816;p59"/>
          <p:cNvCxnSpPr/>
          <p:nvPr/>
        </p:nvCxnSpPr>
        <p:spPr>
          <a:xfrm flipH="1">
            <a:off x="5596013" y="3149700"/>
            <a:ext cx="87600" cy="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7" name="Google Shape;817;p59"/>
          <p:cNvCxnSpPr/>
          <p:nvPr/>
        </p:nvCxnSpPr>
        <p:spPr>
          <a:xfrm flipH="1">
            <a:off x="2575425" y="1926800"/>
            <a:ext cx="87600" cy="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59"/>
          <p:cNvSpPr txBox="1"/>
          <p:nvPr/>
        </p:nvSpPr>
        <p:spPr>
          <a:xfrm>
            <a:off x="1518975" y="1709350"/>
            <a:ext cx="6831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38’b7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3" name="Google Shape;823;p60"/>
          <p:cNvGrpSpPr/>
          <p:nvPr/>
        </p:nvGrpSpPr>
        <p:grpSpPr>
          <a:xfrm>
            <a:off x="3415722" y="882712"/>
            <a:ext cx="374822" cy="474387"/>
            <a:chOff x="1046700" y="743675"/>
            <a:chExt cx="714900" cy="904800"/>
          </a:xfrm>
        </p:grpSpPr>
        <p:sp>
          <p:nvSpPr>
            <p:cNvPr id="824" name="Google Shape;824;p60"/>
            <p:cNvSpPr/>
            <p:nvPr/>
          </p:nvSpPr>
          <p:spPr>
            <a:xfrm>
              <a:off x="1046700" y="743675"/>
              <a:ext cx="714900" cy="9048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60"/>
            <p:cNvSpPr/>
            <p:nvPr/>
          </p:nvSpPr>
          <p:spPr>
            <a:xfrm>
              <a:off x="1243800" y="1371275"/>
              <a:ext cx="320700" cy="27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26" name="Google Shape;826;p60"/>
          <p:cNvCxnSpPr>
            <a:stCxn id="824" idx="3"/>
          </p:cNvCxnSpPr>
          <p:nvPr/>
        </p:nvCxnSpPr>
        <p:spPr>
          <a:xfrm>
            <a:off x="3790544" y="1119905"/>
            <a:ext cx="62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7" name="Google Shape;827;p60"/>
          <p:cNvSpPr txBox="1"/>
          <p:nvPr/>
        </p:nvSpPr>
        <p:spPr>
          <a:xfrm>
            <a:off x="4409850" y="944838"/>
            <a:ext cx="17469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Lato"/>
                <a:ea typeface="Lato"/>
                <a:cs typeface="Lato"/>
                <a:sym typeface="Lato"/>
              </a:rPr>
              <a:t>num_values_a</a:t>
            </a:r>
            <a:endParaRPr b="1" i="1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828" name="Google Shape;828;p60"/>
          <p:cNvGrpSpPr/>
          <p:nvPr/>
        </p:nvGrpSpPr>
        <p:grpSpPr>
          <a:xfrm>
            <a:off x="1459163" y="127012"/>
            <a:ext cx="437700" cy="2006213"/>
            <a:chOff x="3074925" y="3710127"/>
            <a:chExt cx="437700" cy="819900"/>
          </a:xfrm>
        </p:grpSpPr>
        <p:sp>
          <p:nvSpPr>
            <p:cNvPr id="829" name="Google Shape;829;p60"/>
            <p:cNvSpPr/>
            <p:nvPr/>
          </p:nvSpPr>
          <p:spPr>
            <a:xfrm rot="5400000">
              <a:off x="2883825" y="3901227"/>
              <a:ext cx="819900" cy="437700"/>
            </a:xfrm>
            <a:prstGeom prst="trapezoid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60"/>
            <p:cNvSpPr txBox="1"/>
            <p:nvPr/>
          </p:nvSpPr>
          <p:spPr>
            <a:xfrm>
              <a:off x="3074925" y="3710127"/>
              <a:ext cx="374700" cy="77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0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10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10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10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10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4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10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5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10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6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100"/>
                </a:spcBef>
                <a:spcAft>
                  <a:spcPts val="10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7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cxnSp>
        <p:nvCxnSpPr>
          <p:cNvPr id="831" name="Google Shape;831;p60"/>
          <p:cNvCxnSpPr/>
          <p:nvPr/>
        </p:nvCxnSpPr>
        <p:spPr>
          <a:xfrm>
            <a:off x="408563" y="334463"/>
            <a:ext cx="105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2" name="Google Shape;832;p60"/>
          <p:cNvCxnSpPr/>
          <p:nvPr/>
        </p:nvCxnSpPr>
        <p:spPr>
          <a:xfrm>
            <a:off x="408563" y="552513"/>
            <a:ext cx="105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3" name="Google Shape;833;p60"/>
          <p:cNvCxnSpPr/>
          <p:nvPr/>
        </p:nvCxnSpPr>
        <p:spPr>
          <a:xfrm>
            <a:off x="408563" y="770563"/>
            <a:ext cx="105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4" name="Google Shape;834;p60"/>
          <p:cNvCxnSpPr/>
          <p:nvPr/>
        </p:nvCxnSpPr>
        <p:spPr>
          <a:xfrm>
            <a:off x="408563" y="988613"/>
            <a:ext cx="105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5" name="Google Shape;835;p60"/>
          <p:cNvCxnSpPr/>
          <p:nvPr/>
        </p:nvCxnSpPr>
        <p:spPr>
          <a:xfrm>
            <a:off x="408563" y="1206663"/>
            <a:ext cx="105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6" name="Google Shape;836;p60"/>
          <p:cNvCxnSpPr/>
          <p:nvPr/>
        </p:nvCxnSpPr>
        <p:spPr>
          <a:xfrm>
            <a:off x="408563" y="1424713"/>
            <a:ext cx="105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7" name="Google Shape;837;p60"/>
          <p:cNvCxnSpPr/>
          <p:nvPr/>
        </p:nvCxnSpPr>
        <p:spPr>
          <a:xfrm>
            <a:off x="408563" y="1642763"/>
            <a:ext cx="105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8" name="Google Shape;838;p60"/>
          <p:cNvCxnSpPr/>
          <p:nvPr/>
        </p:nvCxnSpPr>
        <p:spPr>
          <a:xfrm>
            <a:off x="408563" y="1860813"/>
            <a:ext cx="105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9" name="Google Shape;839;p60"/>
          <p:cNvSpPr txBox="1"/>
          <p:nvPr/>
        </p:nvSpPr>
        <p:spPr>
          <a:xfrm>
            <a:off x="-12" y="74975"/>
            <a:ext cx="5091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3’b4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40" name="Google Shape;840;p60"/>
          <p:cNvCxnSpPr>
            <a:endCxn id="829" idx="3"/>
          </p:cNvCxnSpPr>
          <p:nvPr/>
        </p:nvCxnSpPr>
        <p:spPr>
          <a:xfrm rot="10800000">
            <a:off x="1678013" y="2078513"/>
            <a:ext cx="7200" cy="40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1" name="Google Shape;841;p60"/>
          <p:cNvSpPr txBox="1"/>
          <p:nvPr/>
        </p:nvSpPr>
        <p:spPr>
          <a:xfrm>
            <a:off x="1156313" y="2403263"/>
            <a:ext cx="10506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bit_carry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42" name="Google Shape;842;p60"/>
          <p:cNvCxnSpPr>
            <a:stCxn id="829" idx="0"/>
            <a:endCxn id="824" idx="1"/>
          </p:cNvCxnSpPr>
          <p:nvPr/>
        </p:nvCxnSpPr>
        <p:spPr>
          <a:xfrm flipH="1" rot="10800000">
            <a:off x="1896863" y="1119919"/>
            <a:ext cx="15189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3" name="Google Shape;843;p60"/>
          <p:cNvSpPr txBox="1"/>
          <p:nvPr/>
        </p:nvSpPr>
        <p:spPr>
          <a:xfrm>
            <a:off x="1990113" y="765238"/>
            <a:ext cx="14256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num_values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4" name="Google Shape;844;p60"/>
          <p:cNvSpPr txBox="1"/>
          <p:nvPr/>
        </p:nvSpPr>
        <p:spPr>
          <a:xfrm>
            <a:off x="-12" y="293025"/>
            <a:ext cx="5091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3’b4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5" name="Google Shape;845;p60"/>
          <p:cNvSpPr txBox="1"/>
          <p:nvPr/>
        </p:nvSpPr>
        <p:spPr>
          <a:xfrm>
            <a:off x="-12" y="511075"/>
            <a:ext cx="5091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3’b4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6" name="Google Shape;846;p60"/>
          <p:cNvSpPr txBox="1"/>
          <p:nvPr/>
        </p:nvSpPr>
        <p:spPr>
          <a:xfrm>
            <a:off x="-12" y="739488"/>
            <a:ext cx="5091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3’b5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7" name="Google Shape;847;p60"/>
          <p:cNvSpPr txBox="1"/>
          <p:nvPr/>
        </p:nvSpPr>
        <p:spPr>
          <a:xfrm>
            <a:off x="-12" y="947175"/>
            <a:ext cx="5091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3’b5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8" name="Google Shape;848;p60"/>
          <p:cNvSpPr txBox="1"/>
          <p:nvPr/>
        </p:nvSpPr>
        <p:spPr>
          <a:xfrm>
            <a:off x="-12" y="1165225"/>
            <a:ext cx="5091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3’b5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9" name="Google Shape;849;p60"/>
          <p:cNvSpPr txBox="1"/>
          <p:nvPr/>
        </p:nvSpPr>
        <p:spPr>
          <a:xfrm>
            <a:off x="-12" y="1404000"/>
            <a:ext cx="5091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3’b5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50" name="Google Shape;850;p60"/>
          <p:cNvCxnSpPr/>
          <p:nvPr/>
        </p:nvCxnSpPr>
        <p:spPr>
          <a:xfrm flipH="1">
            <a:off x="821750" y="290675"/>
            <a:ext cx="87600" cy="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1" name="Google Shape;851;p60"/>
          <p:cNvCxnSpPr/>
          <p:nvPr/>
        </p:nvCxnSpPr>
        <p:spPr>
          <a:xfrm flipH="1">
            <a:off x="821750" y="508725"/>
            <a:ext cx="87600" cy="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60"/>
          <p:cNvCxnSpPr/>
          <p:nvPr/>
        </p:nvCxnSpPr>
        <p:spPr>
          <a:xfrm flipH="1">
            <a:off x="821750" y="726775"/>
            <a:ext cx="87600" cy="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3" name="Google Shape;853;p60"/>
          <p:cNvCxnSpPr/>
          <p:nvPr/>
        </p:nvCxnSpPr>
        <p:spPr>
          <a:xfrm flipH="1">
            <a:off x="821750" y="944825"/>
            <a:ext cx="87600" cy="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4" name="Google Shape;854;p60"/>
          <p:cNvCxnSpPr/>
          <p:nvPr/>
        </p:nvCxnSpPr>
        <p:spPr>
          <a:xfrm flipH="1">
            <a:off x="821750" y="1162875"/>
            <a:ext cx="87600" cy="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5" name="Google Shape;855;p60"/>
          <p:cNvCxnSpPr/>
          <p:nvPr/>
        </p:nvCxnSpPr>
        <p:spPr>
          <a:xfrm flipH="1">
            <a:off x="821750" y="1380925"/>
            <a:ext cx="87600" cy="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6" name="Google Shape;856;p60"/>
          <p:cNvCxnSpPr/>
          <p:nvPr/>
        </p:nvCxnSpPr>
        <p:spPr>
          <a:xfrm flipH="1">
            <a:off x="821750" y="1598975"/>
            <a:ext cx="87600" cy="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7" name="Google Shape;857;p60"/>
          <p:cNvSpPr txBox="1"/>
          <p:nvPr/>
        </p:nvSpPr>
        <p:spPr>
          <a:xfrm>
            <a:off x="603725" y="-12"/>
            <a:ext cx="5526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3’b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58" name="Google Shape;858;p60"/>
          <p:cNvCxnSpPr/>
          <p:nvPr/>
        </p:nvCxnSpPr>
        <p:spPr>
          <a:xfrm flipH="1">
            <a:off x="3095088" y="1090163"/>
            <a:ext cx="87600" cy="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9" name="Google Shape;859;p60"/>
          <p:cNvSpPr txBox="1"/>
          <p:nvPr/>
        </p:nvSpPr>
        <p:spPr>
          <a:xfrm>
            <a:off x="2846938" y="1076925"/>
            <a:ext cx="5526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3’b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60" name="Google Shape;860;p60"/>
          <p:cNvCxnSpPr/>
          <p:nvPr/>
        </p:nvCxnSpPr>
        <p:spPr>
          <a:xfrm flipH="1">
            <a:off x="4041925" y="1090163"/>
            <a:ext cx="87600" cy="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1" name="Google Shape;861;p60"/>
          <p:cNvSpPr txBox="1"/>
          <p:nvPr/>
        </p:nvSpPr>
        <p:spPr>
          <a:xfrm>
            <a:off x="3823900" y="799475"/>
            <a:ext cx="5526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3’b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2" name="Google Shape;862;p60"/>
          <p:cNvSpPr/>
          <p:nvPr/>
        </p:nvSpPr>
        <p:spPr>
          <a:xfrm rot="10800000">
            <a:off x="3086000" y="3997575"/>
            <a:ext cx="961000" cy="780650"/>
          </a:xfrm>
          <a:prstGeom prst="flowChartOnlineStorag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60"/>
          <p:cNvSpPr/>
          <p:nvPr/>
        </p:nvSpPr>
        <p:spPr>
          <a:xfrm rot="10800000">
            <a:off x="4481425" y="3804650"/>
            <a:ext cx="961000" cy="780650"/>
          </a:xfrm>
          <a:prstGeom prst="flowChartOnlineStorag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4" name="Google Shape;864;p60"/>
          <p:cNvCxnSpPr/>
          <p:nvPr/>
        </p:nvCxnSpPr>
        <p:spPr>
          <a:xfrm>
            <a:off x="2618225" y="4194975"/>
            <a:ext cx="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5" name="Google Shape;865;p60"/>
          <p:cNvCxnSpPr/>
          <p:nvPr/>
        </p:nvCxnSpPr>
        <p:spPr>
          <a:xfrm>
            <a:off x="2618225" y="4580825"/>
            <a:ext cx="5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6" name="Google Shape;866;p60"/>
          <p:cNvSpPr txBox="1"/>
          <p:nvPr/>
        </p:nvSpPr>
        <p:spPr>
          <a:xfrm>
            <a:off x="871325" y="4380725"/>
            <a:ext cx="17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(bit_carry == ZERO)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7" name="Google Shape;867;p60"/>
          <p:cNvSpPr txBox="1"/>
          <p:nvPr/>
        </p:nvSpPr>
        <p:spPr>
          <a:xfrm>
            <a:off x="904675" y="3994875"/>
            <a:ext cx="17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(bit_carry == ONE)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68" name="Google Shape;868;p60"/>
          <p:cNvCxnSpPr>
            <a:stCxn id="862" idx="1"/>
          </p:cNvCxnSpPr>
          <p:nvPr/>
        </p:nvCxnSpPr>
        <p:spPr>
          <a:xfrm>
            <a:off x="4047000" y="4387900"/>
            <a:ext cx="56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9" name="Google Shape;869;p60"/>
          <p:cNvSpPr txBox="1"/>
          <p:nvPr/>
        </p:nvSpPr>
        <p:spPr>
          <a:xfrm>
            <a:off x="2465175" y="3344125"/>
            <a:ext cx="17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(bit_carry == TWO)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70" name="Google Shape;870;p60"/>
          <p:cNvCxnSpPr>
            <a:stCxn id="863" idx="1"/>
            <a:endCxn id="871" idx="3"/>
          </p:cNvCxnSpPr>
          <p:nvPr/>
        </p:nvCxnSpPr>
        <p:spPr>
          <a:xfrm flipH="1" rot="10800000">
            <a:off x="5442425" y="3501375"/>
            <a:ext cx="373500" cy="693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2" name="Google Shape;872;p60"/>
          <p:cNvCxnSpPr/>
          <p:nvPr/>
        </p:nvCxnSpPr>
        <p:spPr>
          <a:xfrm>
            <a:off x="4867475" y="2951038"/>
            <a:ext cx="72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3" name="Google Shape;873;p60"/>
          <p:cNvCxnSpPr/>
          <p:nvPr/>
        </p:nvCxnSpPr>
        <p:spPr>
          <a:xfrm>
            <a:off x="4867475" y="3358763"/>
            <a:ext cx="72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4" name="Google Shape;874;p60"/>
          <p:cNvSpPr txBox="1"/>
          <p:nvPr/>
        </p:nvSpPr>
        <p:spPr>
          <a:xfrm>
            <a:off x="4409850" y="2742175"/>
            <a:ext cx="5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3’d4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5" name="Google Shape;875;p60"/>
          <p:cNvSpPr txBox="1"/>
          <p:nvPr/>
        </p:nvSpPr>
        <p:spPr>
          <a:xfrm>
            <a:off x="4409850" y="3158675"/>
            <a:ext cx="5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3’d5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876" name="Google Shape;876;p60"/>
          <p:cNvGrpSpPr/>
          <p:nvPr/>
        </p:nvGrpSpPr>
        <p:grpSpPr>
          <a:xfrm>
            <a:off x="7174285" y="2981537"/>
            <a:ext cx="374822" cy="474387"/>
            <a:chOff x="1046700" y="743675"/>
            <a:chExt cx="714900" cy="904800"/>
          </a:xfrm>
        </p:grpSpPr>
        <p:sp>
          <p:nvSpPr>
            <p:cNvPr id="877" name="Google Shape;877;p60"/>
            <p:cNvSpPr/>
            <p:nvPr/>
          </p:nvSpPr>
          <p:spPr>
            <a:xfrm>
              <a:off x="1046700" y="743675"/>
              <a:ext cx="714900" cy="9048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60"/>
            <p:cNvSpPr/>
            <p:nvPr/>
          </p:nvSpPr>
          <p:spPr>
            <a:xfrm>
              <a:off x="1243800" y="1371275"/>
              <a:ext cx="320700" cy="27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79" name="Google Shape;879;p60"/>
          <p:cNvCxnSpPr>
            <a:stCxn id="877" idx="3"/>
          </p:cNvCxnSpPr>
          <p:nvPr/>
        </p:nvCxnSpPr>
        <p:spPr>
          <a:xfrm>
            <a:off x="7549107" y="3218730"/>
            <a:ext cx="62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0" name="Google Shape;880;p60"/>
          <p:cNvSpPr txBox="1"/>
          <p:nvPr/>
        </p:nvSpPr>
        <p:spPr>
          <a:xfrm>
            <a:off x="7549100" y="3183713"/>
            <a:ext cx="17469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Lato"/>
                <a:ea typeface="Lato"/>
                <a:cs typeface="Lato"/>
                <a:sym typeface="Lato"/>
              </a:rPr>
              <a:t>num_values_a</a:t>
            </a:r>
            <a:endParaRPr b="1" i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81" name="Google Shape;881;p60"/>
          <p:cNvCxnSpPr>
            <a:endCxn id="877" idx="1"/>
          </p:cNvCxnSpPr>
          <p:nvPr/>
        </p:nvCxnSpPr>
        <p:spPr>
          <a:xfrm flipH="1" rot="10800000">
            <a:off x="5655385" y="3218730"/>
            <a:ext cx="15189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2" name="Google Shape;882;p60"/>
          <p:cNvSpPr txBox="1"/>
          <p:nvPr/>
        </p:nvSpPr>
        <p:spPr>
          <a:xfrm>
            <a:off x="6090888" y="2858963"/>
            <a:ext cx="14256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num_values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83" name="Google Shape;883;p60"/>
          <p:cNvCxnSpPr/>
          <p:nvPr/>
        </p:nvCxnSpPr>
        <p:spPr>
          <a:xfrm flipH="1">
            <a:off x="6860975" y="3183888"/>
            <a:ext cx="87600" cy="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4" name="Google Shape;884;p60"/>
          <p:cNvSpPr txBox="1"/>
          <p:nvPr/>
        </p:nvSpPr>
        <p:spPr>
          <a:xfrm>
            <a:off x="6628475" y="3183900"/>
            <a:ext cx="5526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3’b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85" name="Google Shape;885;p60"/>
          <p:cNvCxnSpPr/>
          <p:nvPr/>
        </p:nvCxnSpPr>
        <p:spPr>
          <a:xfrm flipH="1">
            <a:off x="7817600" y="3183888"/>
            <a:ext cx="87600" cy="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6" name="Google Shape;886;p60"/>
          <p:cNvSpPr txBox="1"/>
          <p:nvPr/>
        </p:nvSpPr>
        <p:spPr>
          <a:xfrm>
            <a:off x="7677700" y="2882375"/>
            <a:ext cx="5526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3’b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87" name="Google Shape;887;p60"/>
          <p:cNvCxnSpPr/>
          <p:nvPr/>
        </p:nvCxnSpPr>
        <p:spPr>
          <a:xfrm>
            <a:off x="3449250" y="3679563"/>
            <a:ext cx="1195500" cy="391800"/>
          </a:xfrm>
          <a:prstGeom prst="bentConnector3">
            <a:avLst>
              <a:gd fmla="val 6351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8" name="Google Shape;888;p60"/>
          <p:cNvCxnSpPr/>
          <p:nvPr/>
        </p:nvCxnSpPr>
        <p:spPr>
          <a:xfrm flipH="1">
            <a:off x="5204113" y="3312613"/>
            <a:ext cx="87600" cy="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9" name="Google Shape;889;p60"/>
          <p:cNvSpPr txBox="1"/>
          <p:nvPr/>
        </p:nvSpPr>
        <p:spPr>
          <a:xfrm>
            <a:off x="4955963" y="3299375"/>
            <a:ext cx="5526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3’b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90" name="Google Shape;890;p60"/>
          <p:cNvCxnSpPr/>
          <p:nvPr/>
        </p:nvCxnSpPr>
        <p:spPr>
          <a:xfrm flipH="1">
            <a:off x="5137963" y="2895613"/>
            <a:ext cx="87600" cy="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1" name="Google Shape;891;p60"/>
          <p:cNvSpPr txBox="1"/>
          <p:nvPr/>
        </p:nvSpPr>
        <p:spPr>
          <a:xfrm>
            <a:off x="4889813" y="2882375"/>
            <a:ext cx="5526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3’b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892" name="Google Shape;892;p60"/>
          <p:cNvGrpSpPr/>
          <p:nvPr/>
        </p:nvGrpSpPr>
        <p:grpSpPr>
          <a:xfrm>
            <a:off x="5597063" y="2753650"/>
            <a:ext cx="437700" cy="802500"/>
            <a:chOff x="3074925" y="3727625"/>
            <a:chExt cx="437700" cy="802500"/>
          </a:xfrm>
        </p:grpSpPr>
        <p:sp>
          <p:nvSpPr>
            <p:cNvPr id="871" name="Google Shape;871;p60"/>
            <p:cNvSpPr/>
            <p:nvPr/>
          </p:nvSpPr>
          <p:spPr>
            <a:xfrm rot="5400000">
              <a:off x="2892525" y="3910025"/>
              <a:ext cx="802500" cy="437700"/>
            </a:xfrm>
            <a:prstGeom prst="trapezoid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60"/>
            <p:cNvSpPr txBox="1"/>
            <p:nvPr/>
          </p:nvSpPr>
          <p:spPr>
            <a:xfrm>
              <a:off x="3074925" y="3727625"/>
              <a:ext cx="3747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94" name="Google Shape;894;p60"/>
            <p:cNvSpPr txBox="1"/>
            <p:nvPr/>
          </p:nvSpPr>
          <p:spPr>
            <a:xfrm>
              <a:off x="3074925" y="4113500"/>
              <a:ext cx="3747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0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61"/>
          <p:cNvSpPr txBox="1"/>
          <p:nvPr/>
        </p:nvSpPr>
        <p:spPr>
          <a:xfrm rot="-5400000">
            <a:off x="7266450" y="433370"/>
            <a:ext cx="10506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bit_carry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900" name="Google Shape;900;p61"/>
          <p:cNvGrpSpPr/>
          <p:nvPr/>
        </p:nvGrpSpPr>
        <p:grpSpPr>
          <a:xfrm rot="-5400000">
            <a:off x="1368528" y="2680326"/>
            <a:ext cx="437700" cy="625549"/>
            <a:chOff x="3074925" y="3727625"/>
            <a:chExt cx="437700" cy="802500"/>
          </a:xfrm>
        </p:grpSpPr>
        <p:sp>
          <p:nvSpPr>
            <p:cNvPr id="901" name="Google Shape;901;p61"/>
            <p:cNvSpPr/>
            <p:nvPr/>
          </p:nvSpPr>
          <p:spPr>
            <a:xfrm rot="5400000">
              <a:off x="2892525" y="3910025"/>
              <a:ext cx="802500" cy="437700"/>
            </a:xfrm>
            <a:prstGeom prst="trapezoid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61"/>
            <p:cNvSpPr txBox="1"/>
            <p:nvPr/>
          </p:nvSpPr>
          <p:spPr>
            <a:xfrm>
              <a:off x="3074925" y="3727625"/>
              <a:ext cx="3747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03" name="Google Shape;903;p61"/>
            <p:cNvSpPr txBox="1"/>
            <p:nvPr/>
          </p:nvSpPr>
          <p:spPr>
            <a:xfrm>
              <a:off x="3074925" y="4004819"/>
              <a:ext cx="3747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0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cxnSp>
        <p:nvCxnSpPr>
          <p:cNvPr id="904" name="Google Shape;904;p61"/>
          <p:cNvCxnSpPr/>
          <p:nvPr/>
        </p:nvCxnSpPr>
        <p:spPr>
          <a:xfrm rot="-5400000">
            <a:off x="1351248" y="2558994"/>
            <a:ext cx="43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5" name="Google Shape;905;p61"/>
          <p:cNvSpPr txBox="1"/>
          <p:nvPr/>
        </p:nvSpPr>
        <p:spPr>
          <a:xfrm rot="-5400000">
            <a:off x="1316635" y="4180344"/>
            <a:ext cx="1258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Proxima Nova"/>
                <a:ea typeface="Proxima Nova"/>
                <a:cs typeface="Proxima Nova"/>
                <a:sym typeface="Proxima Nova"/>
              </a:rPr>
              <a:t>new_word_r</a:t>
            </a:r>
            <a:endParaRPr b="1"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06" name="Google Shape;906;p61"/>
          <p:cNvCxnSpPr>
            <a:stCxn id="905" idx="3"/>
            <a:endCxn id="901" idx="3"/>
          </p:cNvCxnSpPr>
          <p:nvPr/>
        </p:nvCxnSpPr>
        <p:spPr>
          <a:xfrm flipH="1" rot="5400000">
            <a:off x="1545685" y="3292944"/>
            <a:ext cx="700200" cy="100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07" name="Google Shape;907;p61"/>
          <p:cNvGrpSpPr/>
          <p:nvPr/>
        </p:nvGrpSpPr>
        <p:grpSpPr>
          <a:xfrm rot="-5400000">
            <a:off x="2117553" y="2737780"/>
            <a:ext cx="437700" cy="583578"/>
            <a:chOff x="3074925" y="3727625"/>
            <a:chExt cx="437700" cy="802500"/>
          </a:xfrm>
        </p:grpSpPr>
        <p:sp>
          <p:nvSpPr>
            <p:cNvPr id="908" name="Google Shape;908;p61"/>
            <p:cNvSpPr/>
            <p:nvPr/>
          </p:nvSpPr>
          <p:spPr>
            <a:xfrm rot="5400000">
              <a:off x="2892525" y="3910025"/>
              <a:ext cx="802500" cy="437700"/>
            </a:xfrm>
            <a:prstGeom prst="trapezoid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61"/>
            <p:cNvSpPr txBox="1"/>
            <p:nvPr/>
          </p:nvSpPr>
          <p:spPr>
            <a:xfrm>
              <a:off x="3074925" y="3727625"/>
              <a:ext cx="3747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10" name="Google Shape;910;p61"/>
            <p:cNvSpPr txBox="1"/>
            <p:nvPr/>
          </p:nvSpPr>
          <p:spPr>
            <a:xfrm>
              <a:off x="3074925" y="4004830"/>
              <a:ext cx="3747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0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cxnSp>
        <p:nvCxnSpPr>
          <p:cNvPr id="911" name="Google Shape;911;p61"/>
          <p:cNvCxnSpPr/>
          <p:nvPr/>
        </p:nvCxnSpPr>
        <p:spPr>
          <a:xfrm flipH="1" rot="10800000">
            <a:off x="2336398" y="2341519"/>
            <a:ext cx="9000" cy="46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2" name="Google Shape;912;p61"/>
          <p:cNvSpPr txBox="1"/>
          <p:nvPr/>
        </p:nvSpPr>
        <p:spPr>
          <a:xfrm rot="-5400000">
            <a:off x="2086535" y="4216819"/>
            <a:ext cx="1258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Proxima Nova"/>
                <a:ea typeface="Proxima Nova"/>
                <a:cs typeface="Proxima Nova"/>
                <a:sym typeface="Proxima Nova"/>
              </a:rPr>
              <a:t>new_word_r</a:t>
            </a:r>
            <a:endParaRPr b="1"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13" name="Google Shape;913;p61"/>
          <p:cNvCxnSpPr>
            <a:stCxn id="912" idx="3"/>
            <a:endCxn id="908" idx="3"/>
          </p:cNvCxnSpPr>
          <p:nvPr/>
        </p:nvCxnSpPr>
        <p:spPr>
          <a:xfrm flipH="1" rot="5400000">
            <a:off x="2294585" y="3308419"/>
            <a:ext cx="700200" cy="142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14" name="Google Shape;914;p61"/>
          <p:cNvGrpSpPr/>
          <p:nvPr/>
        </p:nvGrpSpPr>
        <p:grpSpPr>
          <a:xfrm rot="-5400000">
            <a:off x="4061117" y="401380"/>
            <a:ext cx="374822" cy="474387"/>
            <a:chOff x="1046700" y="743675"/>
            <a:chExt cx="714900" cy="904800"/>
          </a:xfrm>
        </p:grpSpPr>
        <p:sp>
          <p:nvSpPr>
            <p:cNvPr id="915" name="Google Shape;915;p61"/>
            <p:cNvSpPr/>
            <p:nvPr/>
          </p:nvSpPr>
          <p:spPr>
            <a:xfrm>
              <a:off x="1046700" y="743675"/>
              <a:ext cx="714900" cy="9048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61"/>
            <p:cNvSpPr/>
            <p:nvPr/>
          </p:nvSpPr>
          <p:spPr>
            <a:xfrm>
              <a:off x="1243800" y="1371275"/>
              <a:ext cx="320700" cy="27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7" name="Google Shape;917;p61"/>
          <p:cNvGrpSpPr/>
          <p:nvPr/>
        </p:nvGrpSpPr>
        <p:grpSpPr>
          <a:xfrm rot="-5400000">
            <a:off x="2887453" y="2701305"/>
            <a:ext cx="437700" cy="583578"/>
            <a:chOff x="3074925" y="3727625"/>
            <a:chExt cx="437700" cy="802500"/>
          </a:xfrm>
        </p:grpSpPr>
        <p:sp>
          <p:nvSpPr>
            <p:cNvPr id="918" name="Google Shape;918;p61"/>
            <p:cNvSpPr/>
            <p:nvPr/>
          </p:nvSpPr>
          <p:spPr>
            <a:xfrm rot="5400000">
              <a:off x="2892525" y="3910025"/>
              <a:ext cx="802500" cy="437700"/>
            </a:xfrm>
            <a:prstGeom prst="trapezoid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61"/>
            <p:cNvSpPr txBox="1"/>
            <p:nvPr/>
          </p:nvSpPr>
          <p:spPr>
            <a:xfrm>
              <a:off x="3074925" y="3727625"/>
              <a:ext cx="3747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20" name="Google Shape;920;p61"/>
            <p:cNvSpPr txBox="1"/>
            <p:nvPr/>
          </p:nvSpPr>
          <p:spPr>
            <a:xfrm>
              <a:off x="3074925" y="4004830"/>
              <a:ext cx="3747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0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cxnSp>
        <p:nvCxnSpPr>
          <p:cNvPr id="921" name="Google Shape;921;p61"/>
          <p:cNvCxnSpPr/>
          <p:nvPr/>
        </p:nvCxnSpPr>
        <p:spPr>
          <a:xfrm rot="-5400000">
            <a:off x="2891048" y="2558994"/>
            <a:ext cx="43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2" name="Google Shape;922;p61"/>
          <p:cNvSpPr txBox="1"/>
          <p:nvPr/>
        </p:nvSpPr>
        <p:spPr>
          <a:xfrm rot="-5400000">
            <a:off x="2856435" y="4180344"/>
            <a:ext cx="1258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Proxima Nova"/>
                <a:ea typeface="Proxima Nova"/>
                <a:cs typeface="Proxima Nova"/>
                <a:sym typeface="Proxima Nova"/>
              </a:rPr>
              <a:t>new_word_r</a:t>
            </a:r>
            <a:endParaRPr b="1"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23" name="Google Shape;923;p61"/>
          <p:cNvCxnSpPr>
            <a:stCxn id="922" idx="3"/>
            <a:endCxn id="918" idx="3"/>
          </p:cNvCxnSpPr>
          <p:nvPr/>
        </p:nvCxnSpPr>
        <p:spPr>
          <a:xfrm flipH="1" rot="5400000">
            <a:off x="3064485" y="3271944"/>
            <a:ext cx="700200" cy="142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24" name="Google Shape;924;p61"/>
          <p:cNvGrpSpPr/>
          <p:nvPr/>
        </p:nvGrpSpPr>
        <p:grpSpPr>
          <a:xfrm rot="-5400000">
            <a:off x="3657353" y="2737780"/>
            <a:ext cx="437700" cy="583578"/>
            <a:chOff x="3074925" y="3727625"/>
            <a:chExt cx="437700" cy="802500"/>
          </a:xfrm>
        </p:grpSpPr>
        <p:sp>
          <p:nvSpPr>
            <p:cNvPr id="925" name="Google Shape;925;p61"/>
            <p:cNvSpPr/>
            <p:nvPr/>
          </p:nvSpPr>
          <p:spPr>
            <a:xfrm rot="5400000">
              <a:off x="2892525" y="3910025"/>
              <a:ext cx="802500" cy="437700"/>
            </a:xfrm>
            <a:prstGeom prst="trapezoid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61"/>
            <p:cNvSpPr txBox="1"/>
            <p:nvPr/>
          </p:nvSpPr>
          <p:spPr>
            <a:xfrm>
              <a:off x="3074925" y="3727625"/>
              <a:ext cx="3747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27" name="Google Shape;927;p61"/>
            <p:cNvSpPr txBox="1"/>
            <p:nvPr/>
          </p:nvSpPr>
          <p:spPr>
            <a:xfrm>
              <a:off x="3074925" y="4004830"/>
              <a:ext cx="3747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0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cxnSp>
        <p:nvCxnSpPr>
          <p:cNvPr id="928" name="Google Shape;928;p61"/>
          <p:cNvCxnSpPr/>
          <p:nvPr/>
        </p:nvCxnSpPr>
        <p:spPr>
          <a:xfrm rot="10800000">
            <a:off x="3862998" y="2355919"/>
            <a:ext cx="13200" cy="45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9" name="Google Shape;929;p61"/>
          <p:cNvSpPr txBox="1"/>
          <p:nvPr/>
        </p:nvSpPr>
        <p:spPr>
          <a:xfrm rot="-5400000">
            <a:off x="3626335" y="4216819"/>
            <a:ext cx="1258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Proxima Nova"/>
                <a:ea typeface="Proxima Nova"/>
                <a:cs typeface="Proxima Nova"/>
                <a:sym typeface="Proxima Nova"/>
              </a:rPr>
              <a:t>new_word_r</a:t>
            </a:r>
            <a:endParaRPr b="1"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30" name="Google Shape;930;p61"/>
          <p:cNvCxnSpPr>
            <a:stCxn id="929" idx="3"/>
            <a:endCxn id="925" idx="3"/>
          </p:cNvCxnSpPr>
          <p:nvPr/>
        </p:nvCxnSpPr>
        <p:spPr>
          <a:xfrm flipH="1" rot="5400000">
            <a:off x="3834385" y="3308419"/>
            <a:ext cx="700200" cy="142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31" name="Google Shape;931;p61"/>
          <p:cNvGrpSpPr/>
          <p:nvPr/>
        </p:nvGrpSpPr>
        <p:grpSpPr>
          <a:xfrm rot="-5400000">
            <a:off x="4427266" y="2701305"/>
            <a:ext cx="437700" cy="583578"/>
            <a:chOff x="3074925" y="3727625"/>
            <a:chExt cx="437700" cy="802500"/>
          </a:xfrm>
        </p:grpSpPr>
        <p:sp>
          <p:nvSpPr>
            <p:cNvPr id="932" name="Google Shape;932;p61"/>
            <p:cNvSpPr/>
            <p:nvPr/>
          </p:nvSpPr>
          <p:spPr>
            <a:xfrm rot="5400000">
              <a:off x="2892525" y="3910025"/>
              <a:ext cx="802500" cy="437700"/>
            </a:xfrm>
            <a:prstGeom prst="trapezoid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61"/>
            <p:cNvSpPr txBox="1"/>
            <p:nvPr/>
          </p:nvSpPr>
          <p:spPr>
            <a:xfrm>
              <a:off x="3074925" y="3727625"/>
              <a:ext cx="3747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34" name="Google Shape;934;p61"/>
            <p:cNvSpPr txBox="1"/>
            <p:nvPr/>
          </p:nvSpPr>
          <p:spPr>
            <a:xfrm>
              <a:off x="3074925" y="4004830"/>
              <a:ext cx="3747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0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cxnSp>
        <p:nvCxnSpPr>
          <p:cNvPr id="935" name="Google Shape;935;p61"/>
          <p:cNvCxnSpPr/>
          <p:nvPr/>
        </p:nvCxnSpPr>
        <p:spPr>
          <a:xfrm rot="-5400000">
            <a:off x="4430860" y="2558994"/>
            <a:ext cx="43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6" name="Google Shape;936;p61"/>
          <p:cNvSpPr txBox="1"/>
          <p:nvPr/>
        </p:nvSpPr>
        <p:spPr>
          <a:xfrm rot="-5400000">
            <a:off x="4396248" y="4180344"/>
            <a:ext cx="1258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Proxima Nova"/>
                <a:ea typeface="Proxima Nova"/>
                <a:cs typeface="Proxima Nova"/>
                <a:sym typeface="Proxima Nova"/>
              </a:rPr>
              <a:t>new_word_r</a:t>
            </a:r>
            <a:endParaRPr b="1"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37" name="Google Shape;937;p61"/>
          <p:cNvCxnSpPr>
            <a:stCxn id="936" idx="3"/>
            <a:endCxn id="932" idx="3"/>
          </p:cNvCxnSpPr>
          <p:nvPr/>
        </p:nvCxnSpPr>
        <p:spPr>
          <a:xfrm flipH="1" rot="5400000">
            <a:off x="4604298" y="3271944"/>
            <a:ext cx="700200" cy="142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8" name="Google Shape;938;p61"/>
          <p:cNvCxnSpPr/>
          <p:nvPr/>
        </p:nvCxnSpPr>
        <p:spPr>
          <a:xfrm rot="10800000">
            <a:off x="5402210" y="2334319"/>
            <a:ext cx="13800" cy="47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9" name="Google Shape;939;p61"/>
          <p:cNvSpPr txBox="1"/>
          <p:nvPr/>
        </p:nvSpPr>
        <p:spPr>
          <a:xfrm rot="-5400000">
            <a:off x="5166148" y="4216819"/>
            <a:ext cx="1258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Proxima Nova"/>
                <a:ea typeface="Proxima Nova"/>
                <a:cs typeface="Proxima Nova"/>
                <a:sym typeface="Proxima Nova"/>
              </a:rPr>
              <a:t>new_word_r</a:t>
            </a:r>
            <a:endParaRPr b="1"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40" name="Google Shape;940;p61"/>
          <p:cNvCxnSpPr>
            <a:stCxn id="939" idx="3"/>
            <a:endCxn id="941" idx="3"/>
          </p:cNvCxnSpPr>
          <p:nvPr/>
        </p:nvCxnSpPr>
        <p:spPr>
          <a:xfrm flipH="1" rot="5400000">
            <a:off x="5374198" y="3308419"/>
            <a:ext cx="700200" cy="142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42" name="Google Shape;942;p61"/>
          <p:cNvGrpSpPr/>
          <p:nvPr/>
        </p:nvGrpSpPr>
        <p:grpSpPr>
          <a:xfrm rot="-5400000">
            <a:off x="5967066" y="2701305"/>
            <a:ext cx="437700" cy="583578"/>
            <a:chOff x="3074925" y="3727625"/>
            <a:chExt cx="437700" cy="802500"/>
          </a:xfrm>
        </p:grpSpPr>
        <p:sp>
          <p:nvSpPr>
            <p:cNvPr id="943" name="Google Shape;943;p61"/>
            <p:cNvSpPr/>
            <p:nvPr/>
          </p:nvSpPr>
          <p:spPr>
            <a:xfrm rot="5400000">
              <a:off x="2892525" y="3910025"/>
              <a:ext cx="802500" cy="437700"/>
            </a:xfrm>
            <a:prstGeom prst="trapezoid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61"/>
            <p:cNvSpPr txBox="1"/>
            <p:nvPr/>
          </p:nvSpPr>
          <p:spPr>
            <a:xfrm>
              <a:off x="3074925" y="3727625"/>
              <a:ext cx="3747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45" name="Google Shape;945;p61"/>
            <p:cNvSpPr txBox="1"/>
            <p:nvPr/>
          </p:nvSpPr>
          <p:spPr>
            <a:xfrm>
              <a:off x="3074925" y="4004830"/>
              <a:ext cx="3747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0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cxnSp>
        <p:nvCxnSpPr>
          <p:cNvPr id="946" name="Google Shape;946;p61"/>
          <p:cNvCxnSpPr/>
          <p:nvPr/>
        </p:nvCxnSpPr>
        <p:spPr>
          <a:xfrm rot="-5400000">
            <a:off x="5970660" y="2558994"/>
            <a:ext cx="43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7" name="Google Shape;947;p61"/>
          <p:cNvSpPr txBox="1"/>
          <p:nvPr/>
        </p:nvSpPr>
        <p:spPr>
          <a:xfrm rot="-5400000">
            <a:off x="5936048" y="4180344"/>
            <a:ext cx="1258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Proxima Nova"/>
                <a:ea typeface="Proxima Nova"/>
                <a:cs typeface="Proxima Nova"/>
                <a:sym typeface="Proxima Nova"/>
              </a:rPr>
              <a:t>new_word_r</a:t>
            </a:r>
            <a:endParaRPr b="1"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48" name="Google Shape;948;p61"/>
          <p:cNvCxnSpPr>
            <a:stCxn id="947" idx="3"/>
            <a:endCxn id="943" idx="3"/>
          </p:cNvCxnSpPr>
          <p:nvPr/>
        </p:nvCxnSpPr>
        <p:spPr>
          <a:xfrm flipH="1" rot="5400000">
            <a:off x="6144098" y="3271944"/>
            <a:ext cx="700200" cy="142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9" name="Google Shape;949;p61"/>
          <p:cNvCxnSpPr/>
          <p:nvPr/>
        </p:nvCxnSpPr>
        <p:spPr>
          <a:xfrm rot="10800000">
            <a:off x="6955810" y="2355919"/>
            <a:ext cx="0" cy="45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0" name="Google Shape;950;p61"/>
          <p:cNvSpPr txBox="1"/>
          <p:nvPr/>
        </p:nvSpPr>
        <p:spPr>
          <a:xfrm rot="-5400000">
            <a:off x="6705948" y="4216819"/>
            <a:ext cx="1258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Proxima Nova"/>
                <a:ea typeface="Proxima Nova"/>
                <a:cs typeface="Proxima Nova"/>
                <a:sym typeface="Proxima Nova"/>
              </a:rPr>
              <a:t>sop_in</a:t>
            </a:r>
            <a:endParaRPr b="1"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51" name="Google Shape;951;p61"/>
          <p:cNvCxnSpPr>
            <a:stCxn id="950" idx="3"/>
            <a:endCxn id="952" idx="3"/>
          </p:cNvCxnSpPr>
          <p:nvPr/>
        </p:nvCxnSpPr>
        <p:spPr>
          <a:xfrm flipH="1" rot="5400000">
            <a:off x="6913998" y="3308419"/>
            <a:ext cx="700200" cy="142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3" name="Google Shape;953;p61"/>
          <p:cNvCxnSpPr>
            <a:stCxn id="915" idx="3"/>
            <a:endCxn id="954" idx="2"/>
          </p:cNvCxnSpPr>
          <p:nvPr/>
        </p:nvCxnSpPr>
        <p:spPr>
          <a:xfrm flipH="1" rot="-5400000">
            <a:off x="5151078" y="-451388"/>
            <a:ext cx="1705200" cy="3510300"/>
          </a:xfrm>
          <a:prstGeom prst="bentConnector4">
            <a:avLst>
              <a:gd fmla="val -13965" name="adj1"/>
              <a:gd fmla="val 106784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5" name="Google Shape;955;p61"/>
          <p:cNvCxnSpPr>
            <a:stCxn id="903" idx="1"/>
            <a:endCxn id="954" idx="2"/>
          </p:cNvCxnSpPr>
          <p:nvPr/>
        </p:nvCxnSpPr>
        <p:spPr>
          <a:xfrm rot="-5400000">
            <a:off x="4197537" y="-349500"/>
            <a:ext cx="1055700" cy="6067200"/>
          </a:xfrm>
          <a:prstGeom prst="bentConnector4">
            <a:avLst>
              <a:gd fmla="val -22556" name="adj1"/>
              <a:gd fmla="val 103922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6" name="Google Shape;956;p61"/>
          <p:cNvCxnSpPr/>
          <p:nvPr/>
        </p:nvCxnSpPr>
        <p:spPr>
          <a:xfrm>
            <a:off x="2476675" y="3241050"/>
            <a:ext cx="0" cy="20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7" name="Google Shape;957;p61"/>
          <p:cNvCxnSpPr/>
          <p:nvPr/>
        </p:nvCxnSpPr>
        <p:spPr>
          <a:xfrm>
            <a:off x="3244725" y="3205650"/>
            <a:ext cx="0" cy="25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8" name="Google Shape;958;p61"/>
          <p:cNvCxnSpPr/>
          <p:nvPr/>
        </p:nvCxnSpPr>
        <p:spPr>
          <a:xfrm>
            <a:off x="4020075" y="3241050"/>
            <a:ext cx="0" cy="20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9" name="Google Shape;959;p61"/>
          <p:cNvCxnSpPr/>
          <p:nvPr/>
        </p:nvCxnSpPr>
        <p:spPr>
          <a:xfrm>
            <a:off x="4784575" y="3205650"/>
            <a:ext cx="0" cy="25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0" name="Google Shape;960;p61"/>
          <p:cNvCxnSpPr/>
          <p:nvPr/>
        </p:nvCxnSpPr>
        <p:spPr>
          <a:xfrm>
            <a:off x="5554475" y="3205650"/>
            <a:ext cx="0" cy="25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1" name="Google Shape;961;p61"/>
          <p:cNvCxnSpPr/>
          <p:nvPr/>
        </p:nvCxnSpPr>
        <p:spPr>
          <a:xfrm>
            <a:off x="6324375" y="3205650"/>
            <a:ext cx="0" cy="25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2" name="Google Shape;962;p61"/>
          <p:cNvCxnSpPr/>
          <p:nvPr/>
        </p:nvCxnSpPr>
        <p:spPr>
          <a:xfrm>
            <a:off x="7073025" y="3205650"/>
            <a:ext cx="0" cy="25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63" name="Google Shape;963;p61"/>
          <p:cNvGrpSpPr/>
          <p:nvPr/>
        </p:nvGrpSpPr>
        <p:grpSpPr>
          <a:xfrm rot="-5400000">
            <a:off x="6736966" y="2737780"/>
            <a:ext cx="437700" cy="583578"/>
            <a:chOff x="3074925" y="3727625"/>
            <a:chExt cx="437700" cy="802500"/>
          </a:xfrm>
        </p:grpSpPr>
        <p:sp>
          <p:nvSpPr>
            <p:cNvPr id="952" name="Google Shape;952;p61"/>
            <p:cNvSpPr/>
            <p:nvPr/>
          </p:nvSpPr>
          <p:spPr>
            <a:xfrm rot="5400000">
              <a:off x="2892525" y="3910025"/>
              <a:ext cx="802500" cy="437700"/>
            </a:xfrm>
            <a:prstGeom prst="trapezoid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61"/>
            <p:cNvSpPr txBox="1"/>
            <p:nvPr/>
          </p:nvSpPr>
          <p:spPr>
            <a:xfrm>
              <a:off x="3074925" y="3727625"/>
              <a:ext cx="3747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65" name="Google Shape;965;p61"/>
            <p:cNvSpPr txBox="1"/>
            <p:nvPr/>
          </p:nvSpPr>
          <p:spPr>
            <a:xfrm>
              <a:off x="3074925" y="4004830"/>
              <a:ext cx="3747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0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966" name="Google Shape;966;p61"/>
          <p:cNvGrpSpPr/>
          <p:nvPr/>
        </p:nvGrpSpPr>
        <p:grpSpPr>
          <a:xfrm rot="-5400000">
            <a:off x="5197166" y="2737780"/>
            <a:ext cx="437700" cy="583578"/>
            <a:chOff x="3074925" y="3727625"/>
            <a:chExt cx="437700" cy="802500"/>
          </a:xfrm>
        </p:grpSpPr>
        <p:sp>
          <p:nvSpPr>
            <p:cNvPr id="941" name="Google Shape;941;p61"/>
            <p:cNvSpPr/>
            <p:nvPr/>
          </p:nvSpPr>
          <p:spPr>
            <a:xfrm rot="5400000">
              <a:off x="2892525" y="3910025"/>
              <a:ext cx="802500" cy="437700"/>
            </a:xfrm>
            <a:prstGeom prst="trapezoid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61"/>
            <p:cNvSpPr txBox="1"/>
            <p:nvPr/>
          </p:nvSpPr>
          <p:spPr>
            <a:xfrm>
              <a:off x="3074925" y="3727625"/>
              <a:ext cx="3747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68" name="Google Shape;968;p61"/>
            <p:cNvSpPr txBox="1"/>
            <p:nvPr/>
          </p:nvSpPr>
          <p:spPr>
            <a:xfrm>
              <a:off x="3074925" y="4004830"/>
              <a:ext cx="3747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0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cxnSp>
        <p:nvCxnSpPr>
          <p:cNvPr id="969" name="Google Shape;969;p61"/>
          <p:cNvCxnSpPr/>
          <p:nvPr/>
        </p:nvCxnSpPr>
        <p:spPr>
          <a:xfrm>
            <a:off x="1484425" y="3219175"/>
            <a:ext cx="0" cy="53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0" name="Google Shape;970;p61"/>
          <p:cNvCxnSpPr/>
          <p:nvPr/>
        </p:nvCxnSpPr>
        <p:spPr>
          <a:xfrm>
            <a:off x="2235000" y="3248425"/>
            <a:ext cx="0" cy="53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1" name="Google Shape;971;p61"/>
          <p:cNvCxnSpPr/>
          <p:nvPr/>
        </p:nvCxnSpPr>
        <p:spPr>
          <a:xfrm>
            <a:off x="2992713" y="3204550"/>
            <a:ext cx="0" cy="53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2" name="Google Shape;972;p61"/>
          <p:cNvCxnSpPr/>
          <p:nvPr/>
        </p:nvCxnSpPr>
        <p:spPr>
          <a:xfrm>
            <a:off x="3779688" y="3233800"/>
            <a:ext cx="0" cy="53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3" name="Google Shape;973;p61"/>
          <p:cNvCxnSpPr/>
          <p:nvPr/>
        </p:nvCxnSpPr>
        <p:spPr>
          <a:xfrm>
            <a:off x="4534938" y="3211863"/>
            <a:ext cx="0" cy="53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4" name="Google Shape;974;p61"/>
          <p:cNvCxnSpPr/>
          <p:nvPr/>
        </p:nvCxnSpPr>
        <p:spPr>
          <a:xfrm>
            <a:off x="5321913" y="3248413"/>
            <a:ext cx="0" cy="53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5" name="Google Shape;975;p61"/>
          <p:cNvCxnSpPr/>
          <p:nvPr/>
        </p:nvCxnSpPr>
        <p:spPr>
          <a:xfrm>
            <a:off x="6079625" y="3204538"/>
            <a:ext cx="0" cy="53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6" name="Google Shape;976;p61"/>
          <p:cNvCxnSpPr/>
          <p:nvPr/>
        </p:nvCxnSpPr>
        <p:spPr>
          <a:xfrm>
            <a:off x="6873975" y="3233788"/>
            <a:ext cx="0" cy="53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7" name="Google Shape;977;p61"/>
          <p:cNvSpPr txBox="1"/>
          <p:nvPr/>
        </p:nvSpPr>
        <p:spPr>
          <a:xfrm rot="-5400000">
            <a:off x="1195500" y="3790850"/>
            <a:ext cx="6711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FOUR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8" name="Google Shape;978;p61"/>
          <p:cNvSpPr txBox="1"/>
          <p:nvPr/>
        </p:nvSpPr>
        <p:spPr>
          <a:xfrm rot="-5400000">
            <a:off x="4233875" y="3725200"/>
            <a:ext cx="6711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ONE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9" name="Google Shape;979;p61"/>
          <p:cNvSpPr txBox="1"/>
          <p:nvPr/>
        </p:nvSpPr>
        <p:spPr>
          <a:xfrm rot="-5400000">
            <a:off x="1924250" y="3725200"/>
            <a:ext cx="6711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FIVE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0" name="Google Shape;980;p61"/>
          <p:cNvSpPr txBox="1"/>
          <p:nvPr/>
        </p:nvSpPr>
        <p:spPr>
          <a:xfrm rot="-5400000">
            <a:off x="5003875" y="3725200"/>
            <a:ext cx="6711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TWO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1" name="Google Shape;981;p61"/>
          <p:cNvSpPr txBox="1"/>
          <p:nvPr/>
        </p:nvSpPr>
        <p:spPr>
          <a:xfrm rot="-5400000">
            <a:off x="2694075" y="3594850"/>
            <a:ext cx="6711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SIX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2" name="Google Shape;982;p61"/>
          <p:cNvSpPr txBox="1"/>
          <p:nvPr/>
        </p:nvSpPr>
        <p:spPr>
          <a:xfrm rot="-5400000">
            <a:off x="5760488" y="3694875"/>
            <a:ext cx="7413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THREE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3" name="Google Shape;983;p61"/>
          <p:cNvSpPr txBox="1"/>
          <p:nvPr/>
        </p:nvSpPr>
        <p:spPr>
          <a:xfrm rot="-5400000">
            <a:off x="3464038" y="3725200"/>
            <a:ext cx="6711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ZERO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4" name="Google Shape;984;p61"/>
          <p:cNvSpPr txBox="1"/>
          <p:nvPr/>
        </p:nvSpPr>
        <p:spPr>
          <a:xfrm rot="-5400000">
            <a:off x="6543663" y="3694875"/>
            <a:ext cx="6711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ZERO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85" name="Google Shape;985;p61"/>
          <p:cNvGrpSpPr/>
          <p:nvPr/>
        </p:nvGrpSpPr>
        <p:grpSpPr>
          <a:xfrm rot="-5400000">
            <a:off x="4036864" y="885729"/>
            <a:ext cx="437706" cy="612386"/>
            <a:chOff x="3074919" y="3727622"/>
            <a:chExt cx="437706" cy="842115"/>
          </a:xfrm>
        </p:grpSpPr>
        <p:sp>
          <p:nvSpPr>
            <p:cNvPr id="986" name="Google Shape;986;p61"/>
            <p:cNvSpPr/>
            <p:nvPr/>
          </p:nvSpPr>
          <p:spPr>
            <a:xfrm rot="5400000">
              <a:off x="2892525" y="3910025"/>
              <a:ext cx="802500" cy="437700"/>
            </a:xfrm>
            <a:prstGeom prst="trapezoid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61"/>
            <p:cNvSpPr txBox="1"/>
            <p:nvPr/>
          </p:nvSpPr>
          <p:spPr>
            <a:xfrm>
              <a:off x="3074919" y="3727622"/>
              <a:ext cx="374700" cy="41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88" name="Google Shape;988;p61"/>
            <p:cNvSpPr txBox="1"/>
            <p:nvPr/>
          </p:nvSpPr>
          <p:spPr>
            <a:xfrm>
              <a:off x="3074919" y="4004837"/>
              <a:ext cx="374700" cy="56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0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989" name="Google Shape;989;p61"/>
          <p:cNvSpPr txBox="1"/>
          <p:nvPr/>
        </p:nvSpPr>
        <p:spPr>
          <a:xfrm rot="-5400000">
            <a:off x="4473925" y="878425"/>
            <a:ext cx="173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Proxima Nova"/>
                <a:ea typeface="Proxima Nova"/>
                <a:cs typeface="Proxima Nova"/>
                <a:sym typeface="Proxima Nova"/>
              </a:rPr>
              <a:t>(rst || last_word_a)</a:t>
            </a:r>
            <a:endParaRPr b="1"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90" name="Google Shape;990;p61"/>
          <p:cNvCxnSpPr>
            <a:stCxn id="986" idx="3"/>
          </p:cNvCxnSpPr>
          <p:nvPr/>
        </p:nvCxnSpPr>
        <p:spPr>
          <a:xfrm>
            <a:off x="4478392" y="1191919"/>
            <a:ext cx="704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1" name="Google Shape;991;p61"/>
          <p:cNvCxnSpPr>
            <a:stCxn id="954" idx="3"/>
            <a:endCxn id="988" idx="1"/>
          </p:cNvCxnSpPr>
          <p:nvPr/>
        </p:nvCxnSpPr>
        <p:spPr>
          <a:xfrm flipH="1" rot="10800000">
            <a:off x="4344416" y="1410900"/>
            <a:ext cx="12000" cy="55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92" name="Google Shape;992;p61"/>
          <p:cNvGrpSpPr/>
          <p:nvPr/>
        </p:nvGrpSpPr>
        <p:grpSpPr>
          <a:xfrm rot="-5400000">
            <a:off x="4125566" y="-1289677"/>
            <a:ext cx="437700" cy="6828854"/>
            <a:chOff x="3074925" y="3710126"/>
            <a:chExt cx="437700" cy="1143900"/>
          </a:xfrm>
        </p:grpSpPr>
        <p:sp>
          <p:nvSpPr>
            <p:cNvPr id="993" name="Google Shape;993;p61"/>
            <p:cNvSpPr/>
            <p:nvPr/>
          </p:nvSpPr>
          <p:spPr>
            <a:xfrm rot="5400000">
              <a:off x="2721825" y="4063227"/>
              <a:ext cx="1143900" cy="437700"/>
            </a:xfrm>
            <a:prstGeom prst="trapezoid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61"/>
            <p:cNvSpPr txBox="1"/>
            <p:nvPr/>
          </p:nvSpPr>
          <p:spPr>
            <a:xfrm>
              <a:off x="3074925" y="3710126"/>
              <a:ext cx="374700" cy="114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20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20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0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20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20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20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20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20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20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20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20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20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20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20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4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20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20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20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5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20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20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20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6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20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20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200"/>
                </a:spcBef>
                <a:spcAft>
                  <a:spcPts val="20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7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cxnSp>
        <p:nvCxnSpPr>
          <p:cNvPr id="994" name="Google Shape;994;p61"/>
          <p:cNvCxnSpPr>
            <a:stCxn id="987" idx="1"/>
          </p:cNvCxnSpPr>
          <p:nvPr/>
        </p:nvCxnSpPr>
        <p:spPr>
          <a:xfrm>
            <a:off x="4099509" y="1410775"/>
            <a:ext cx="0" cy="20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5" name="Google Shape;995;p61"/>
          <p:cNvSpPr txBox="1"/>
          <p:nvPr/>
        </p:nvSpPr>
        <p:spPr>
          <a:xfrm rot="-5400000">
            <a:off x="3570150" y="1464950"/>
            <a:ext cx="6711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WAIT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96" name="Google Shape;996;p61"/>
          <p:cNvCxnSpPr>
            <a:stCxn id="915" idx="1"/>
            <a:endCxn id="986" idx="0"/>
          </p:cNvCxnSpPr>
          <p:nvPr/>
        </p:nvCxnSpPr>
        <p:spPr>
          <a:xfrm flipH="1">
            <a:off x="4241328" y="825984"/>
            <a:ext cx="7200" cy="14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7" name="Google Shape;997;p61"/>
          <p:cNvCxnSpPr/>
          <p:nvPr/>
        </p:nvCxnSpPr>
        <p:spPr>
          <a:xfrm rot="10800000">
            <a:off x="1461175" y="3444175"/>
            <a:ext cx="65700" cy="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8" name="Google Shape;998;p61"/>
          <p:cNvSpPr txBox="1"/>
          <p:nvPr/>
        </p:nvSpPr>
        <p:spPr>
          <a:xfrm rot="-5400000">
            <a:off x="1022038" y="3249925"/>
            <a:ext cx="5526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3’b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99" name="Google Shape;999;p61"/>
          <p:cNvCxnSpPr/>
          <p:nvPr/>
        </p:nvCxnSpPr>
        <p:spPr>
          <a:xfrm rot="10800000">
            <a:off x="2187875" y="3531775"/>
            <a:ext cx="101400" cy="12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0" name="Google Shape;1000;p61"/>
          <p:cNvCxnSpPr/>
          <p:nvPr/>
        </p:nvCxnSpPr>
        <p:spPr>
          <a:xfrm rot="10800000">
            <a:off x="2930738" y="3531775"/>
            <a:ext cx="101400" cy="12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1" name="Google Shape;1001;p61"/>
          <p:cNvCxnSpPr/>
          <p:nvPr/>
        </p:nvCxnSpPr>
        <p:spPr>
          <a:xfrm rot="10800000">
            <a:off x="3748825" y="3485313"/>
            <a:ext cx="101400" cy="12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2" name="Google Shape;1002;p61"/>
          <p:cNvCxnSpPr/>
          <p:nvPr/>
        </p:nvCxnSpPr>
        <p:spPr>
          <a:xfrm rot="10800000">
            <a:off x="4481113" y="3531763"/>
            <a:ext cx="101400" cy="12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3" name="Google Shape;1003;p61"/>
          <p:cNvCxnSpPr/>
          <p:nvPr/>
        </p:nvCxnSpPr>
        <p:spPr>
          <a:xfrm rot="10800000">
            <a:off x="5288638" y="3531763"/>
            <a:ext cx="101400" cy="12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4" name="Google Shape;1004;p61"/>
          <p:cNvCxnSpPr/>
          <p:nvPr/>
        </p:nvCxnSpPr>
        <p:spPr>
          <a:xfrm rot="10800000">
            <a:off x="6020925" y="3531763"/>
            <a:ext cx="101400" cy="12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5" name="Google Shape;1005;p61"/>
          <p:cNvCxnSpPr/>
          <p:nvPr/>
        </p:nvCxnSpPr>
        <p:spPr>
          <a:xfrm rot="10800000">
            <a:off x="6828438" y="3485313"/>
            <a:ext cx="101400" cy="12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6" name="Google Shape;1006;p61"/>
          <p:cNvCxnSpPr/>
          <p:nvPr/>
        </p:nvCxnSpPr>
        <p:spPr>
          <a:xfrm rot="10800000">
            <a:off x="4311563" y="1614525"/>
            <a:ext cx="65700" cy="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7" name="Google Shape;1007;p61"/>
          <p:cNvSpPr txBox="1"/>
          <p:nvPr/>
        </p:nvSpPr>
        <p:spPr>
          <a:xfrm rot="-5400000">
            <a:off x="4165025" y="1419150"/>
            <a:ext cx="5526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3’b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08" name="Google Shape;1008;p61"/>
          <p:cNvCxnSpPr/>
          <p:nvPr/>
        </p:nvCxnSpPr>
        <p:spPr>
          <a:xfrm rot="10800000">
            <a:off x="4212063" y="855713"/>
            <a:ext cx="65700" cy="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9" name="Google Shape;1009;p61"/>
          <p:cNvCxnSpPr/>
          <p:nvPr/>
        </p:nvCxnSpPr>
        <p:spPr>
          <a:xfrm rot="10800000">
            <a:off x="4222863" y="291938"/>
            <a:ext cx="65700" cy="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0" name="Google Shape;1010;p61"/>
          <p:cNvCxnSpPr/>
          <p:nvPr/>
        </p:nvCxnSpPr>
        <p:spPr>
          <a:xfrm rot="10800000">
            <a:off x="4066638" y="1505088"/>
            <a:ext cx="65700" cy="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820">
                <a:latin typeface="Lato"/>
                <a:ea typeface="Lato"/>
                <a:cs typeface="Lato"/>
                <a:sym typeface="Lato"/>
              </a:rPr>
              <a:t>1.1  </a:t>
            </a:r>
            <a:r>
              <a:rPr b="1" lang="en-GB" sz="2820">
                <a:latin typeface="Lato"/>
                <a:ea typeface="Lato"/>
                <a:cs typeface="Lato"/>
                <a:sym typeface="Lato"/>
              </a:rPr>
              <a:t>Module Specification</a:t>
            </a:r>
            <a:endParaRPr b="1" sz="282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232700"/>
            <a:ext cx="85206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300">
                <a:latin typeface="Lato"/>
                <a:ea typeface="Lato"/>
                <a:cs typeface="Lato"/>
                <a:sym typeface="Lato"/>
              </a:rPr>
              <a:t>[ 32’hF00CC05A, 32’h7DE00007,  32’hFE000000 ] 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" name="Google Shape;85;p17"/>
          <p:cNvSpPr/>
          <p:nvPr/>
        </p:nvSpPr>
        <p:spPr>
          <a:xfrm rot="5400000">
            <a:off x="4559650" y="-1609150"/>
            <a:ext cx="145800" cy="6719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 txBox="1"/>
          <p:nvPr/>
        </p:nvSpPr>
        <p:spPr>
          <a:xfrm>
            <a:off x="4023400" y="1786975"/>
            <a:ext cx="1218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PACKET</a:t>
            </a:r>
            <a:endParaRPr b="1"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2884650"/>
            <a:ext cx="85206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300">
                <a:latin typeface="Lato"/>
                <a:ea typeface="Lato"/>
                <a:cs typeface="Lato"/>
                <a:sym typeface="Lato"/>
              </a:rPr>
              <a:t>32'b1111_0000_0000_1100_1100_0000_0101_1010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" name="Google Shape;88;p17"/>
          <p:cNvSpPr/>
          <p:nvPr/>
        </p:nvSpPr>
        <p:spPr>
          <a:xfrm rot="5400000">
            <a:off x="4499100" y="-118100"/>
            <a:ext cx="145800" cy="6982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 txBox="1"/>
          <p:nvPr/>
        </p:nvSpPr>
        <p:spPr>
          <a:xfrm>
            <a:off x="3962702" y="3391225"/>
            <a:ext cx="1266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WORD</a:t>
            </a:r>
            <a:endParaRPr b="1"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" name="Google Shape;90;p17"/>
          <p:cNvSpPr/>
          <p:nvPr/>
        </p:nvSpPr>
        <p:spPr>
          <a:xfrm rot="-5400000">
            <a:off x="7302925" y="2210725"/>
            <a:ext cx="145800" cy="1378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6742827" y="2419700"/>
            <a:ext cx="1266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VALUE</a:t>
            </a:r>
            <a:endParaRPr b="1"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62"/>
          <p:cNvSpPr/>
          <p:nvPr/>
        </p:nvSpPr>
        <p:spPr>
          <a:xfrm>
            <a:off x="1250975" y="357000"/>
            <a:ext cx="6279300" cy="39177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6" name="Google Shape;1016;p62"/>
          <p:cNvGrpSpPr/>
          <p:nvPr/>
        </p:nvGrpSpPr>
        <p:grpSpPr>
          <a:xfrm>
            <a:off x="7007322" y="2678175"/>
            <a:ext cx="374822" cy="474387"/>
            <a:chOff x="1046700" y="743675"/>
            <a:chExt cx="714900" cy="904800"/>
          </a:xfrm>
        </p:grpSpPr>
        <p:sp>
          <p:nvSpPr>
            <p:cNvPr id="1017" name="Google Shape;1017;p62"/>
            <p:cNvSpPr/>
            <p:nvPr/>
          </p:nvSpPr>
          <p:spPr>
            <a:xfrm>
              <a:off x="1046700" y="743675"/>
              <a:ext cx="714900" cy="9048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62"/>
            <p:cNvSpPr/>
            <p:nvPr/>
          </p:nvSpPr>
          <p:spPr>
            <a:xfrm>
              <a:off x="1243800" y="1371275"/>
              <a:ext cx="320700" cy="27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19" name="Google Shape;1019;p62"/>
          <p:cNvCxnSpPr>
            <a:stCxn id="1020" idx="2"/>
          </p:cNvCxnSpPr>
          <p:nvPr/>
        </p:nvCxnSpPr>
        <p:spPr>
          <a:xfrm>
            <a:off x="681825" y="2646125"/>
            <a:ext cx="1021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1" name="Google Shape;1021;p62"/>
          <p:cNvCxnSpPr>
            <a:stCxn id="1022" idx="2"/>
          </p:cNvCxnSpPr>
          <p:nvPr/>
        </p:nvCxnSpPr>
        <p:spPr>
          <a:xfrm>
            <a:off x="689325" y="3193300"/>
            <a:ext cx="1021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3" name="Google Shape;1023;p62"/>
          <p:cNvCxnSpPr>
            <a:endCxn id="1024" idx="1"/>
          </p:cNvCxnSpPr>
          <p:nvPr/>
        </p:nvCxnSpPr>
        <p:spPr>
          <a:xfrm>
            <a:off x="630822" y="852580"/>
            <a:ext cx="637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5" name="Google Shape;1025;p62"/>
          <p:cNvCxnSpPr>
            <a:stCxn id="1026" idx="2"/>
          </p:cNvCxnSpPr>
          <p:nvPr/>
        </p:nvCxnSpPr>
        <p:spPr>
          <a:xfrm flipH="1" rot="10800000">
            <a:off x="689325" y="1428625"/>
            <a:ext cx="44583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7" name="Google Shape;1027;p62"/>
          <p:cNvCxnSpPr>
            <a:stCxn id="1028" idx="2"/>
          </p:cNvCxnSpPr>
          <p:nvPr/>
        </p:nvCxnSpPr>
        <p:spPr>
          <a:xfrm>
            <a:off x="689325" y="1982150"/>
            <a:ext cx="329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0" name="Google Shape;1020;p62"/>
          <p:cNvSpPr txBox="1"/>
          <p:nvPr/>
        </p:nvSpPr>
        <p:spPr>
          <a:xfrm>
            <a:off x="280575" y="2296025"/>
            <a:ext cx="8025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Lato"/>
                <a:ea typeface="Lato"/>
                <a:cs typeface="Lato"/>
                <a:sym typeface="Lato"/>
              </a:rPr>
              <a:t>valid_in</a:t>
            </a:r>
            <a:endParaRPr b="1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2" name="Google Shape;1022;p62"/>
          <p:cNvSpPr txBox="1"/>
          <p:nvPr/>
        </p:nvSpPr>
        <p:spPr>
          <a:xfrm>
            <a:off x="169575" y="2843200"/>
            <a:ext cx="10395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Lato"/>
                <a:ea typeface="Lato"/>
                <a:cs typeface="Lato"/>
                <a:sym typeface="Lato"/>
              </a:rPr>
              <a:t>ready_out</a:t>
            </a:r>
            <a:endParaRPr b="1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9" name="Google Shape;1029;p62"/>
          <p:cNvSpPr txBox="1"/>
          <p:nvPr/>
        </p:nvSpPr>
        <p:spPr>
          <a:xfrm>
            <a:off x="280575" y="502475"/>
            <a:ext cx="8025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Lato"/>
                <a:ea typeface="Lato"/>
                <a:cs typeface="Lato"/>
                <a:sym typeface="Lato"/>
              </a:rPr>
              <a:t>data_in</a:t>
            </a:r>
            <a:endParaRPr b="1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6" name="Google Shape;1026;p62"/>
          <p:cNvSpPr txBox="1"/>
          <p:nvPr/>
        </p:nvSpPr>
        <p:spPr>
          <a:xfrm>
            <a:off x="288075" y="1085725"/>
            <a:ext cx="8025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Lato"/>
                <a:ea typeface="Lato"/>
                <a:cs typeface="Lato"/>
                <a:sym typeface="Lato"/>
              </a:rPr>
              <a:t>sop_in</a:t>
            </a:r>
            <a:endParaRPr b="1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8" name="Google Shape;1028;p62"/>
          <p:cNvSpPr txBox="1"/>
          <p:nvPr/>
        </p:nvSpPr>
        <p:spPr>
          <a:xfrm>
            <a:off x="288075" y="1632050"/>
            <a:ext cx="8025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Lato"/>
                <a:ea typeface="Lato"/>
                <a:cs typeface="Lato"/>
                <a:sym typeface="Lato"/>
              </a:rPr>
              <a:t>eop_in</a:t>
            </a:r>
            <a:endParaRPr b="1" i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30" name="Google Shape;1030;p62"/>
          <p:cNvCxnSpPr>
            <a:stCxn id="1031" idx="1"/>
            <a:endCxn id="1017" idx="1"/>
          </p:cNvCxnSpPr>
          <p:nvPr/>
        </p:nvCxnSpPr>
        <p:spPr>
          <a:xfrm flipH="1" rot="10800000">
            <a:off x="2308422" y="2915368"/>
            <a:ext cx="4698900" cy="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2" name="Google Shape;1032;p62"/>
          <p:cNvSpPr txBox="1"/>
          <p:nvPr/>
        </p:nvSpPr>
        <p:spPr>
          <a:xfrm>
            <a:off x="2483850" y="2582000"/>
            <a:ext cx="12039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new_word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33" name="Google Shape;1033;p62"/>
          <p:cNvCxnSpPr>
            <a:stCxn id="1017" idx="3"/>
          </p:cNvCxnSpPr>
          <p:nvPr/>
        </p:nvCxnSpPr>
        <p:spPr>
          <a:xfrm>
            <a:off x="7382144" y="2915368"/>
            <a:ext cx="68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4" name="Google Shape;1034;p62"/>
          <p:cNvSpPr txBox="1"/>
          <p:nvPr/>
        </p:nvSpPr>
        <p:spPr>
          <a:xfrm>
            <a:off x="7443600" y="2582000"/>
            <a:ext cx="12039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Lato"/>
                <a:ea typeface="Lato"/>
                <a:cs typeface="Lato"/>
                <a:sym typeface="Lato"/>
              </a:rPr>
              <a:t>new_word_r</a:t>
            </a:r>
            <a:endParaRPr b="1" i="1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035" name="Google Shape;1035;p62"/>
          <p:cNvGrpSpPr/>
          <p:nvPr/>
        </p:nvGrpSpPr>
        <p:grpSpPr>
          <a:xfrm>
            <a:off x="7007322" y="615387"/>
            <a:ext cx="374822" cy="474387"/>
            <a:chOff x="1046700" y="743675"/>
            <a:chExt cx="714900" cy="904800"/>
          </a:xfrm>
        </p:grpSpPr>
        <p:sp>
          <p:nvSpPr>
            <p:cNvPr id="1024" name="Google Shape;1024;p62"/>
            <p:cNvSpPr/>
            <p:nvPr/>
          </p:nvSpPr>
          <p:spPr>
            <a:xfrm>
              <a:off x="1046700" y="743675"/>
              <a:ext cx="714900" cy="9048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43800" y="1371275"/>
              <a:ext cx="320700" cy="27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37" name="Google Shape;1037;p62"/>
          <p:cNvCxnSpPr>
            <a:stCxn id="1024" idx="3"/>
          </p:cNvCxnSpPr>
          <p:nvPr/>
        </p:nvCxnSpPr>
        <p:spPr>
          <a:xfrm>
            <a:off x="7382144" y="852580"/>
            <a:ext cx="68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8" name="Google Shape;1038;p62"/>
          <p:cNvSpPr txBox="1"/>
          <p:nvPr/>
        </p:nvSpPr>
        <p:spPr>
          <a:xfrm>
            <a:off x="7604100" y="502475"/>
            <a:ext cx="12039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Lato"/>
                <a:ea typeface="Lato"/>
                <a:cs typeface="Lato"/>
                <a:sym typeface="Lato"/>
              </a:rPr>
              <a:t>word_r</a:t>
            </a:r>
            <a:endParaRPr b="1" i="1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039" name="Google Shape;1039;p62"/>
          <p:cNvGrpSpPr/>
          <p:nvPr/>
        </p:nvGrpSpPr>
        <p:grpSpPr>
          <a:xfrm>
            <a:off x="7007397" y="1298187"/>
            <a:ext cx="374822" cy="474387"/>
            <a:chOff x="1046700" y="743675"/>
            <a:chExt cx="714900" cy="904800"/>
          </a:xfrm>
        </p:grpSpPr>
        <p:sp>
          <p:nvSpPr>
            <p:cNvPr id="1040" name="Google Shape;1040;p62"/>
            <p:cNvSpPr/>
            <p:nvPr/>
          </p:nvSpPr>
          <p:spPr>
            <a:xfrm>
              <a:off x="1046700" y="743675"/>
              <a:ext cx="714900" cy="9048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1243800" y="1371275"/>
              <a:ext cx="320700" cy="27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2" name="Google Shape;1042;p62"/>
          <p:cNvGrpSpPr/>
          <p:nvPr/>
        </p:nvGrpSpPr>
        <p:grpSpPr>
          <a:xfrm>
            <a:off x="7007322" y="1990962"/>
            <a:ext cx="374822" cy="474387"/>
            <a:chOff x="1046700" y="743675"/>
            <a:chExt cx="714900" cy="904800"/>
          </a:xfrm>
        </p:grpSpPr>
        <p:sp>
          <p:nvSpPr>
            <p:cNvPr id="1043" name="Google Shape;1043;p62"/>
            <p:cNvSpPr/>
            <p:nvPr/>
          </p:nvSpPr>
          <p:spPr>
            <a:xfrm>
              <a:off x="1046700" y="743675"/>
              <a:ext cx="714900" cy="9048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62"/>
            <p:cNvSpPr/>
            <p:nvPr/>
          </p:nvSpPr>
          <p:spPr>
            <a:xfrm>
              <a:off x="1243800" y="1371275"/>
              <a:ext cx="320700" cy="2772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45" name="Google Shape;1045;p62"/>
          <p:cNvCxnSpPr>
            <a:stCxn id="1040" idx="3"/>
          </p:cNvCxnSpPr>
          <p:nvPr/>
        </p:nvCxnSpPr>
        <p:spPr>
          <a:xfrm>
            <a:off x="7382219" y="1535380"/>
            <a:ext cx="65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6" name="Google Shape;1046;p62"/>
          <p:cNvCxnSpPr>
            <a:stCxn id="1043" idx="3"/>
          </p:cNvCxnSpPr>
          <p:nvPr/>
        </p:nvCxnSpPr>
        <p:spPr>
          <a:xfrm>
            <a:off x="7382144" y="2228155"/>
            <a:ext cx="62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7" name="Google Shape;1047;p62"/>
          <p:cNvSpPr txBox="1"/>
          <p:nvPr/>
        </p:nvSpPr>
        <p:spPr>
          <a:xfrm>
            <a:off x="7530425" y="1185263"/>
            <a:ext cx="12039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Lato"/>
                <a:ea typeface="Lato"/>
                <a:cs typeface="Lato"/>
                <a:sym typeface="Lato"/>
              </a:rPr>
              <a:t>first_word_r</a:t>
            </a:r>
            <a:endParaRPr b="1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8" name="Google Shape;1048;p62"/>
          <p:cNvSpPr txBox="1"/>
          <p:nvPr/>
        </p:nvSpPr>
        <p:spPr>
          <a:xfrm>
            <a:off x="7530350" y="1868063"/>
            <a:ext cx="12039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Lato"/>
                <a:ea typeface="Lato"/>
                <a:cs typeface="Lato"/>
                <a:sym typeface="Lato"/>
              </a:rPr>
              <a:t>last_word_r</a:t>
            </a:r>
            <a:endParaRPr b="1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9" name="Google Shape;1049;p62"/>
          <p:cNvSpPr/>
          <p:nvPr/>
        </p:nvSpPr>
        <p:spPr>
          <a:xfrm>
            <a:off x="3986850" y="1868075"/>
            <a:ext cx="488700" cy="474300"/>
          </a:xfrm>
          <a:prstGeom prst="flowChartDelay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62"/>
          <p:cNvSpPr/>
          <p:nvPr/>
        </p:nvSpPr>
        <p:spPr>
          <a:xfrm>
            <a:off x="5147625" y="1271713"/>
            <a:ext cx="488700" cy="474300"/>
          </a:xfrm>
          <a:prstGeom prst="flowChartDelay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51" name="Google Shape;1051;p62"/>
          <p:cNvCxnSpPr/>
          <p:nvPr/>
        </p:nvCxnSpPr>
        <p:spPr>
          <a:xfrm>
            <a:off x="3687750" y="2228150"/>
            <a:ext cx="29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2" name="Google Shape;1052;p62"/>
          <p:cNvCxnSpPr/>
          <p:nvPr/>
        </p:nvCxnSpPr>
        <p:spPr>
          <a:xfrm>
            <a:off x="4848525" y="1632050"/>
            <a:ext cx="29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3" name="Google Shape;1053;p62"/>
          <p:cNvCxnSpPr/>
          <p:nvPr/>
        </p:nvCxnSpPr>
        <p:spPr>
          <a:xfrm>
            <a:off x="3687750" y="2228150"/>
            <a:ext cx="0" cy="70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4" name="Google Shape;1054;p62"/>
          <p:cNvCxnSpPr/>
          <p:nvPr/>
        </p:nvCxnSpPr>
        <p:spPr>
          <a:xfrm>
            <a:off x="4855075" y="1626475"/>
            <a:ext cx="0" cy="129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5" name="Google Shape;1055;p62"/>
          <p:cNvCxnSpPr>
            <a:stCxn id="1050" idx="3"/>
            <a:endCxn id="1040" idx="1"/>
          </p:cNvCxnSpPr>
          <p:nvPr/>
        </p:nvCxnSpPr>
        <p:spPr>
          <a:xfrm>
            <a:off x="5636325" y="1508863"/>
            <a:ext cx="1371000" cy="264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6" name="Google Shape;1056;p62"/>
          <p:cNvCxnSpPr>
            <a:stCxn id="1049" idx="3"/>
            <a:endCxn id="1043" idx="1"/>
          </p:cNvCxnSpPr>
          <p:nvPr/>
        </p:nvCxnSpPr>
        <p:spPr>
          <a:xfrm>
            <a:off x="4475550" y="2105225"/>
            <a:ext cx="2531700" cy="1230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7" name="Google Shape;1057;p62"/>
          <p:cNvSpPr txBox="1"/>
          <p:nvPr/>
        </p:nvSpPr>
        <p:spPr>
          <a:xfrm>
            <a:off x="5577050" y="3800625"/>
            <a:ext cx="18051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receiver.sv</a:t>
            </a:r>
            <a:endParaRPr b="1" sz="25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8" name="Google Shape;1058;p62"/>
          <p:cNvSpPr/>
          <p:nvPr/>
        </p:nvSpPr>
        <p:spPr>
          <a:xfrm>
            <a:off x="1703025" y="2571750"/>
            <a:ext cx="721800" cy="700500"/>
          </a:xfrm>
          <a:prstGeom prst="flowChartDelay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16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820">
                <a:latin typeface="Lato"/>
                <a:ea typeface="Lato"/>
                <a:cs typeface="Lato"/>
                <a:sym typeface="Lato"/>
              </a:rPr>
              <a:t>1.2 </a:t>
            </a:r>
            <a:r>
              <a:rPr b="1" lang="en-GB" sz="2820">
                <a:latin typeface="Lato"/>
                <a:ea typeface="Lato"/>
                <a:cs typeface="Lato"/>
                <a:sym typeface="Lato"/>
              </a:rPr>
              <a:t>Module Specification</a:t>
            </a:r>
            <a:r>
              <a:rPr b="1" lang="en-GB" sz="2820"/>
              <a:t> </a:t>
            </a:r>
            <a:endParaRPr b="1" sz="2820"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600" y="740475"/>
            <a:ext cx="8839201" cy="96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600" y="1481775"/>
            <a:ext cx="8441302" cy="35297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/>
          <p:nvPr/>
        </p:nvSpPr>
        <p:spPr>
          <a:xfrm rot="5400000">
            <a:off x="2485425" y="879675"/>
            <a:ext cx="145800" cy="462900"/>
          </a:xfrm>
          <a:prstGeom prst="rightBracket">
            <a:avLst>
              <a:gd fmla="val 8333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8"/>
          <p:cNvSpPr/>
          <p:nvPr/>
        </p:nvSpPr>
        <p:spPr>
          <a:xfrm rot="-5400000">
            <a:off x="6916800" y="1852925"/>
            <a:ext cx="145800" cy="462900"/>
          </a:xfrm>
          <a:prstGeom prst="rightBracket">
            <a:avLst>
              <a:gd fmla="val 8333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" name="Google Shape;101;p18"/>
          <p:cNvCxnSpPr/>
          <p:nvPr/>
        </p:nvCxnSpPr>
        <p:spPr>
          <a:xfrm>
            <a:off x="2842175" y="1248175"/>
            <a:ext cx="3789900" cy="750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" name="Google Shape;102;p18"/>
          <p:cNvSpPr/>
          <p:nvPr/>
        </p:nvSpPr>
        <p:spPr>
          <a:xfrm rot="5400000">
            <a:off x="2435025" y="2003375"/>
            <a:ext cx="145800" cy="162000"/>
          </a:xfrm>
          <a:prstGeom prst="rightBracket">
            <a:avLst>
              <a:gd fmla="val 8333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/>
          <p:nvPr/>
        </p:nvSpPr>
        <p:spPr>
          <a:xfrm rot="-5400000">
            <a:off x="7034675" y="2991725"/>
            <a:ext cx="145800" cy="166800"/>
          </a:xfrm>
          <a:prstGeom prst="rightBracket">
            <a:avLst>
              <a:gd fmla="val 8333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" name="Google Shape;104;p18"/>
          <p:cNvCxnSpPr/>
          <p:nvPr/>
        </p:nvCxnSpPr>
        <p:spPr>
          <a:xfrm>
            <a:off x="2588925" y="2196300"/>
            <a:ext cx="4270200" cy="807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18"/>
          <p:cNvSpPr/>
          <p:nvPr/>
        </p:nvSpPr>
        <p:spPr>
          <a:xfrm rot="5400000">
            <a:off x="2651425" y="2765125"/>
            <a:ext cx="145800" cy="585000"/>
          </a:xfrm>
          <a:prstGeom prst="rightBracket">
            <a:avLst>
              <a:gd fmla="val 8333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/>
          <p:nvPr/>
        </p:nvSpPr>
        <p:spPr>
          <a:xfrm rot="-5400000">
            <a:off x="6939225" y="3965275"/>
            <a:ext cx="145800" cy="306000"/>
          </a:xfrm>
          <a:prstGeom prst="rightBracket">
            <a:avLst>
              <a:gd fmla="val 8333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11700" y="479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820">
                <a:latin typeface="Lato"/>
                <a:ea typeface="Lato"/>
                <a:cs typeface="Lato"/>
                <a:sym typeface="Lato"/>
              </a:rPr>
              <a:t>2.0 Assumptions</a:t>
            </a:r>
            <a:endParaRPr b="1" sz="282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311700" y="1152475"/>
            <a:ext cx="319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Working ready/valid communication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No odd first word/last word behavior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1750" y="184800"/>
            <a:ext cx="4581099" cy="232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507425"/>
            <a:ext cx="8161150" cy="245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820">
                <a:latin typeface="Lato"/>
                <a:ea typeface="Lato"/>
                <a:cs typeface="Lato"/>
                <a:sym typeface="Lato"/>
              </a:rPr>
              <a:t>3.0 </a:t>
            </a:r>
            <a:r>
              <a:rPr b="1" lang="en-GB" sz="2820">
                <a:latin typeface="Lato"/>
                <a:ea typeface="Lato"/>
                <a:cs typeface="Lato"/>
                <a:sym typeface="Lato"/>
              </a:rPr>
              <a:t>Design + Verification </a:t>
            </a:r>
            <a:endParaRPr b="1" sz="282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350" y="1188788"/>
            <a:ext cx="2989375" cy="334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475" y="1624275"/>
            <a:ext cx="4092700" cy="247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820">
                <a:latin typeface="Lato"/>
                <a:ea typeface="Lato"/>
                <a:cs typeface="Lato"/>
                <a:sym typeface="Lato"/>
              </a:rPr>
              <a:t>3.2</a:t>
            </a:r>
            <a:r>
              <a:rPr b="1" lang="en-GB" sz="2820"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GB" sz="2820">
                <a:latin typeface="Lato"/>
                <a:ea typeface="Lato"/>
                <a:cs typeface="Lato"/>
                <a:sym typeface="Lato"/>
              </a:rPr>
              <a:t>Design + Verification</a:t>
            </a:r>
            <a:r>
              <a:rPr b="1" lang="en-GB" sz="2820">
                <a:latin typeface="Lato"/>
                <a:ea typeface="Lato"/>
                <a:cs typeface="Lato"/>
                <a:sym typeface="Lato"/>
              </a:rPr>
              <a:t> </a:t>
            </a:r>
            <a:endParaRPr b="1" sz="2820"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127" name="Google Shape;127;p21"/>
          <p:cNvGraphicFramePr/>
          <p:nvPr/>
        </p:nvGraphicFramePr>
        <p:xfrm>
          <a:off x="507450" y="1267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{F805BFAD-C2C1-457D-B911-10F8059FFF54}</a:tableStyleId>
              </a:tblPr>
              <a:tblGrid>
                <a:gridCol w="2167250"/>
                <a:gridCol w="1897300"/>
                <a:gridCol w="2065100"/>
                <a:gridCol w="2123475"/>
              </a:tblGrid>
              <a:tr h="55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solidFill>
                            <a:schemeClr val="accent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data_unpack.sv</a:t>
                      </a:r>
                      <a:endParaRPr sz="2200">
                        <a:solidFill>
                          <a:schemeClr val="accent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solidFill>
                            <a:schemeClr val="accent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reciever.sv </a:t>
                      </a:r>
                      <a:endParaRPr sz="2200">
                        <a:solidFill>
                          <a:schemeClr val="accent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solidFill>
                            <a:schemeClr val="accent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</a:t>
                      </a:r>
                      <a:r>
                        <a:rPr lang="en-GB" sz="2200">
                          <a:solidFill>
                            <a:schemeClr val="accent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llocate.sv </a:t>
                      </a:r>
                      <a:endParaRPr sz="2200">
                        <a:solidFill>
                          <a:schemeClr val="accent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solidFill>
                            <a:schemeClr val="accent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serializer.sv</a:t>
                      </a:r>
                      <a:endParaRPr sz="2200">
                        <a:solidFill>
                          <a:schemeClr val="accent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6325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400"/>
                        <a:buFont typeface="Lato"/>
                        <a:buChar char="●"/>
                      </a:pPr>
                      <a:r>
                        <a:rPr lang="en-GB">
                          <a:solidFill>
                            <a:schemeClr val="accent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Top level module</a:t>
                      </a:r>
                      <a:endParaRPr>
                        <a:solidFill>
                          <a:schemeClr val="accent3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400"/>
                        <a:buFont typeface="Lato"/>
                        <a:buChar char="●"/>
                      </a:pPr>
                      <a:r>
                        <a:rPr lang="en-GB">
                          <a:solidFill>
                            <a:schemeClr val="accent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Input stall (ready_out)</a:t>
                      </a:r>
                      <a:endParaRPr>
                        <a:solidFill>
                          <a:schemeClr val="accent3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400"/>
                        <a:buFont typeface="Lato"/>
                        <a:buChar char="●"/>
                      </a:pPr>
                      <a:r>
                        <a:rPr lang="en-GB">
                          <a:solidFill>
                            <a:schemeClr val="accent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Ready/Valid Communication</a:t>
                      </a:r>
                      <a:endParaRPr>
                        <a:solidFill>
                          <a:schemeClr val="accent3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400"/>
                        <a:buFont typeface="Lato"/>
                        <a:buChar char="●"/>
                      </a:pPr>
                      <a:r>
                        <a:rPr lang="en-GB">
                          <a:solidFill>
                            <a:schemeClr val="accent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Determine word </a:t>
                      </a:r>
                      <a:r>
                        <a:rPr lang="en-GB">
                          <a:solidFill>
                            <a:schemeClr val="accent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validity</a:t>
                      </a:r>
                      <a:r>
                        <a:rPr lang="en-GB">
                          <a:solidFill>
                            <a:schemeClr val="accent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endParaRPr>
                        <a:solidFill>
                          <a:schemeClr val="accent3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400"/>
                        <a:buFont typeface="Lato"/>
                        <a:buChar char="●"/>
                      </a:pPr>
                      <a:r>
                        <a:rPr lang="en-GB">
                          <a:solidFill>
                            <a:schemeClr val="accent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Track first/last word</a:t>
                      </a:r>
                      <a:endParaRPr>
                        <a:solidFill>
                          <a:schemeClr val="accent3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400"/>
                        <a:buFont typeface="Lato"/>
                        <a:buChar char="●"/>
                      </a:pPr>
                      <a:r>
                        <a:rPr lang="en-GB">
                          <a:solidFill>
                            <a:schemeClr val="accent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FSM </a:t>
                      </a:r>
                      <a:endParaRPr>
                        <a:solidFill>
                          <a:schemeClr val="accent3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400"/>
                        <a:buFont typeface="Lato"/>
                        <a:buChar char="●"/>
                      </a:pPr>
                      <a:r>
                        <a:rPr lang="en-GB">
                          <a:solidFill>
                            <a:schemeClr val="accent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Appends carry over bits to current word</a:t>
                      </a:r>
                      <a:endParaRPr>
                        <a:solidFill>
                          <a:schemeClr val="accent3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400"/>
                        <a:buFont typeface="Lato"/>
                        <a:buChar char="●"/>
                      </a:pPr>
                      <a:r>
                        <a:rPr lang="en-GB">
                          <a:solidFill>
                            <a:schemeClr val="accent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Store carry-over bits for next word</a:t>
                      </a:r>
                      <a:endParaRPr>
                        <a:solidFill>
                          <a:schemeClr val="accent3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400"/>
                        <a:buFont typeface="Lato"/>
                        <a:buChar char="●"/>
                      </a:pPr>
                      <a:r>
                        <a:rPr lang="en-GB">
                          <a:solidFill>
                            <a:schemeClr val="accent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Determine the number of values in current word </a:t>
                      </a:r>
                      <a:endParaRPr>
                        <a:solidFill>
                          <a:schemeClr val="accent3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3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3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400"/>
                        <a:buFont typeface="Lato"/>
                        <a:buChar char="●"/>
                      </a:pPr>
                      <a:r>
                        <a:rPr lang="en-GB">
                          <a:solidFill>
                            <a:schemeClr val="accent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Value output</a:t>
                      </a:r>
                      <a:endParaRPr>
                        <a:solidFill>
                          <a:schemeClr val="accent3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400"/>
                        <a:buFont typeface="Lato"/>
                        <a:buChar char="●"/>
                      </a:pPr>
                      <a:r>
                        <a:rPr lang="en-GB">
                          <a:solidFill>
                            <a:schemeClr val="accent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first/last value flags</a:t>
                      </a:r>
                      <a:endParaRPr>
                        <a:solidFill>
                          <a:schemeClr val="accent3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3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